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334" r:id="rId22"/>
    <p:sldId id="335" r:id="rId23"/>
    <p:sldId id="336" r:id="rId24"/>
    <p:sldId id="337" r:id="rId25"/>
    <p:sldId id="338" r:id="rId26"/>
    <p:sldId id="339"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40" r:id="rId45"/>
    <p:sldId id="288" r:id="rId46"/>
    <p:sldId id="341" r:id="rId47"/>
    <p:sldId id="342"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lastIdx="1" clrIdx="6">
    <p:extLst/>
  </p:cmAuthor>
  <p:cmAuthor id="1" name="Rose Malcolm" initials="RM" lastIdx="1" clrIdx="0">
    <p:extLst/>
  </p:cmAuthor>
  <p:cmAuthor id="2" name="Rose Malcolm" initials="RM [2]" lastIdx="7" clrIdx="1">
    <p:extLst/>
  </p:cmAuthor>
  <p:cmAuthor id="3" name="Ramesh Sannareddy" initials="RS" lastIdx="7" clrIdx="2">
    <p:extLst/>
  </p:cmAuthor>
  <p:cmAuthor id="4" name="UPKAR LIDDER" initials="UL" lastIdx="2" clrIdx="3"/>
  <p:cmAuthor id="5" name="Leon Katsnelson" initials="LK" lastIdx="21" clrIdx="4">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20"/>
    <p:restoredTop sz="85172"/>
  </p:normalViewPr>
  <p:slideViewPr>
    <p:cSldViewPr snapToGrid="0" snapToObjects="1">
      <p:cViewPr varScale="1">
        <p:scale>
          <a:sx n="84" d="100"/>
          <a:sy n="84" d="100"/>
        </p:scale>
        <p:origin x="1440" y="176"/>
      </p:cViewPr>
      <p:guideLst>
        <p:guide orient="horz" pos="2160"/>
        <p:guide pos="3840"/>
      </p:guideLst>
    </p:cSldViewPr>
  </p:slideViewPr>
  <p:outlineViewPr>
    <p:cViewPr>
      <p:scale>
        <a:sx n="33" d="100"/>
        <a:sy n="33" d="100"/>
      </p:scale>
      <p:origin x="0" y="-186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59" Type="http://schemas.microsoft.com/office/2016/11/relationships/changesInfo" Target="changesInfos/changesInfo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microsoft.com/office/2015/10/relationships/revisionInfo" Target="revisionInfo.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11/25/21</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753576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685800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097261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244184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706560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6944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61964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69729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281519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237549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11/25/21</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11/25/21</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11/25/21</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11/25/21</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11/25/21</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11/25/21</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11/25/21</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11/25/21</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11/25/21</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11/25/21</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hyperlink" Target="https://github.com/alin-r-13/IBMDataScienceProject" TargetMode="External"/><Relationship Id="rId5"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8" Type="http://schemas.openxmlformats.org/officeDocument/2006/relationships/hyperlink" Target="NULL" TargetMode="External"/><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26.jp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g"/><Relationship Id="rId5" Type="http://schemas.openxmlformats.org/officeDocument/2006/relationships/image" Target="../media/image29.jp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github.com/alin-r-13/IBMDataScienceProject" TargetMode="External"/><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hyperlink" Target="NULL"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7" Type="http://schemas.openxmlformats.org/officeDocument/2006/relationships/hyperlink" Target="NULL" TargetMode="External"/><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5161734" cy="923330"/>
          </a:xfrm>
          <a:prstGeom prst="rect">
            <a:avLst/>
          </a:prstGeom>
          <a:solidFill>
            <a:schemeClr val="bg2"/>
          </a:solidFill>
        </p:spPr>
        <p:txBody>
          <a:bodyPr wrap="square" lIns="91440" tIns="45720" rIns="91440" bIns="45720" rtlCol="0" anchor="t">
            <a:spAutoFit/>
          </a:bodyPr>
          <a:lstStyle/>
          <a:p>
            <a:r>
              <a:rPr lang="en-US" b="1" dirty="0" err="1" smtClean="0">
                <a:latin typeface="Abadi"/>
                <a:ea typeface="SF Pro" pitchFamily="2" charset="0"/>
                <a:cs typeface="SF Pro" pitchFamily="2" charset="0"/>
              </a:rPr>
              <a:t>Alin</a:t>
            </a:r>
            <a:r>
              <a:rPr lang="en-US" b="1" dirty="0" smtClean="0">
                <a:latin typeface="Abadi"/>
                <a:ea typeface="SF Pro" pitchFamily="2" charset="0"/>
                <a:cs typeface="SF Pro" pitchFamily="2" charset="0"/>
              </a:rPr>
              <a:t> </a:t>
            </a:r>
            <a:r>
              <a:rPr lang="en-US" b="1" dirty="0" err="1" smtClean="0">
                <a:latin typeface="Abadi"/>
                <a:ea typeface="SF Pro" pitchFamily="2" charset="0"/>
                <a:cs typeface="SF Pro" pitchFamily="2" charset="0"/>
              </a:rPr>
              <a:t>Rizea</a:t>
            </a:r>
            <a:endParaRPr lang="en-US" b="1" dirty="0" smtClean="0">
              <a:latin typeface="Abadi"/>
              <a:ea typeface="SF Pro" pitchFamily="2" charset="0"/>
              <a:cs typeface="SF Pro" pitchFamily="2" charset="0"/>
            </a:endParaRPr>
          </a:p>
          <a:p>
            <a:r>
              <a:rPr lang="en-US" b="1" dirty="0">
                <a:solidFill>
                  <a:schemeClr val="bg2"/>
                </a:solidFill>
                <a:latin typeface="Abadi"/>
                <a:ea typeface="SF Pro" pitchFamily="2" charset="0"/>
                <a:cs typeface="SF Pro" pitchFamily="2" charset="0"/>
                <a:hlinkClick r:id="rId4"/>
              </a:rPr>
              <a:t>https://github.com/alin-r-13/</a:t>
            </a:r>
            <a:r>
              <a:rPr lang="en-US" b="1" dirty="0" err="1">
                <a:solidFill>
                  <a:schemeClr val="bg2"/>
                </a:solidFill>
                <a:latin typeface="Abadi"/>
                <a:ea typeface="SF Pro" pitchFamily="2" charset="0"/>
                <a:cs typeface="SF Pro" pitchFamily="2" charset="0"/>
                <a:hlinkClick r:id="rId4"/>
              </a:rPr>
              <a:t>IBMDataScienceProject</a:t>
            </a:r>
            <a:endParaRPr lang="en-US" b="1" dirty="0">
              <a:solidFill>
                <a:schemeClr val="bg2"/>
              </a:solidFill>
              <a:latin typeface="Abadi"/>
              <a:ea typeface="SF Pro" pitchFamily="2" charset="0"/>
              <a:cs typeface="SF Pro" pitchFamily="2" charset="0"/>
            </a:endParaRPr>
          </a:p>
          <a:p>
            <a:r>
              <a:rPr lang="en-US" dirty="0" smtClean="0">
                <a:latin typeface="Abadi" panose="020B0604020104020204" pitchFamily="34" charset="0"/>
                <a:ea typeface="SF Pro" pitchFamily="2" charset="0"/>
                <a:cs typeface="SF Pro" pitchFamily="2" charset="0"/>
              </a:rPr>
              <a:t>24.11.2021</a:t>
            </a:r>
            <a:endParaRPr lang="en-US" dirty="0">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5"/>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200" b="1" dirty="0" smtClean="0">
                <a:solidFill>
                  <a:srgbClr val="0B49CB"/>
                </a:solidFill>
                <a:latin typeface="Abadi" panose="020B0604020104020204" pitchFamily="34" charset="0"/>
              </a:rPr>
              <a:t>Flow explained</a:t>
            </a:r>
            <a:endParaRPr lang="en-US" sz="2200" dirty="0">
              <a:solidFill>
                <a:schemeClr val="accent3">
                  <a:lumMod val="25000"/>
                </a:schemeClr>
              </a:solidFill>
              <a:latin typeface="Abadi" panose="020B0604020104020204" pitchFamily="34" charset="0"/>
            </a:endParaRPr>
          </a:p>
          <a:p>
            <a:pPr marL="0" indent="0">
              <a:buNone/>
            </a:pPr>
            <a:r>
              <a:rPr lang="en-US" sz="2200" dirty="0" smtClean="0">
                <a:solidFill>
                  <a:schemeClr val="accent3">
                    <a:lumMod val="25000"/>
                  </a:schemeClr>
                </a:solidFill>
                <a:latin typeface="Abadi" panose="020B0604020104020204" pitchFamily="34" charset="0"/>
              </a:rPr>
              <a:t>Created a training label with landing outcomes where successful = 1 &amp; failure = 0.</a:t>
            </a:r>
          </a:p>
          <a:p>
            <a:pPr marL="0" indent="0">
              <a:buNone/>
            </a:pPr>
            <a:r>
              <a:rPr lang="en-US" sz="2200" dirty="0" smtClean="0">
                <a:solidFill>
                  <a:schemeClr val="accent3">
                    <a:lumMod val="25000"/>
                  </a:schemeClr>
                </a:solidFill>
                <a:latin typeface="Abadi" panose="020B0604020104020204" pitchFamily="34" charset="0"/>
              </a:rPr>
              <a:t>Outcome column has two components: ”Mission Outcome”, ”Landing Location”.</a:t>
            </a:r>
          </a:p>
          <a:p>
            <a:pPr marL="0" indent="0">
              <a:buNone/>
            </a:pPr>
            <a:r>
              <a:rPr lang="en-US" sz="2200" dirty="0" smtClean="0">
                <a:solidFill>
                  <a:schemeClr val="accent3">
                    <a:lumMod val="25000"/>
                  </a:schemeClr>
                </a:solidFill>
                <a:latin typeface="Abadi" panose="020B0604020104020204" pitchFamily="34" charset="0"/>
              </a:rPr>
              <a:t>New training label column “class” with a value of 1 if “Mission Outcome” is True and 0 otherwise.</a:t>
            </a:r>
          </a:p>
          <a:p>
            <a:pPr marL="0" indent="0">
              <a:buNone/>
            </a:pPr>
            <a:r>
              <a:rPr lang="en-US" sz="2200" b="1" dirty="0" smtClean="0">
                <a:solidFill>
                  <a:srgbClr val="0B49CB"/>
                </a:solidFill>
                <a:latin typeface="Abadi" panose="020B0604020104020204" pitchFamily="34" charset="0"/>
              </a:rPr>
              <a:t>Value mapping:</a:t>
            </a:r>
          </a:p>
          <a:p>
            <a:pPr marL="0" indent="0">
              <a:buNone/>
            </a:pPr>
            <a:r>
              <a:rPr lang="en-US" sz="2200" dirty="0" smtClean="0">
                <a:solidFill>
                  <a:schemeClr val="accent3">
                    <a:lumMod val="25000"/>
                  </a:schemeClr>
                </a:solidFill>
                <a:latin typeface="Abadi" panose="020B0604020104020204" pitchFamily="34" charset="0"/>
              </a:rPr>
              <a:t>True ASDS, True RTLS &amp; True Ocean – set to -&gt; 1</a:t>
            </a:r>
          </a:p>
          <a:p>
            <a:pPr marL="0" indent="0">
              <a:buNone/>
            </a:pPr>
            <a:r>
              <a:rPr lang="en-US" sz="2200" dirty="0" smtClean="0">
                <a:solidFill>
                  <a:schemeClr val="accent3">
                    <a:lumMod val="25000"/>
                  </a:schemeClr>
                </a:solidFill>
                <a:latin typeface="Abadi" panose="020B0604020104020204" pitchFamily="34" charset="0"/>
              </a:rPr>
              <a:t>None None, False ASDS, None ASDS, False Ocean, False RTLS – set to -&gt; 0</a:t>
            </a:r>
          </a:p>
          <a:p>
            <a:pPr marL="0" indent="0">
              <a:buNone/>
            </a:pPr>
            <a:r>
              <a:rPr lang="en-US" sz="2200" b="1" dirty="0">
                <a:solidFill>
                  <a:srgbClr val="0B49CB"/>
                </a:solidFill>
                <a:latin typeface="Abadi"/>
              </a:rPr>
              <a:t>GitHub </a:t>
            </a:r>
            <a:r>
              <a:rPr lang="en-US" sz="2200" b="1" dirty="0" err="1">
                <a:solidFill>
                  <a:srgbClr val="0B49CB"/>
                </a:solidFill>
                <a:latin typeface="Abadi"/>
              </a:rPr>
              <a:t>url</a:t>
            </a:r>
            <a:r>
              <a:rPr lang="en-US" sz="2200" b="1" dirty="0">
                <a:solidFill>
                  <a:srgbClr val="0B49CB"/>
                </a:solidFill>
                <a:latin typeface="Abadi"/>
              </a:rPr>
              <a:t>:</a:t>
            </a:r>
          </a:p>
          <a:p>
            <a:pPr marL="0" indent="0">
              <a:buNone/>
            </a:pPr>
            <a:r>
              <a:rPr lang="en-US" sz="1600" dirty="0">
                <a:solidFill>
                  <a:schemeClr val="accent3">
                    <a:lumMod val="25000"/>
                  </a:schemeClr>
                </a:solidFill>
                <a:latin typeface="Abadi" panose="020B0604020104020204" pitchFamily="34" charset="0"/>
                <a:hlinkClick r:id="rId3" invalidUrl="https://github.com/alin-r-13/IBMDataScienceProject/blob/master/10.  Data Science and Machine Learning Capstone Project/Week 1 Introduction/Data wrangling .ipynb"/>
              </a:rPr>
              <a:t>https://</a:t>
            </a:r>
            <a:r>
              <a:rPr lang="en-US" sz="1600" dirty="0" err="1">
                <a:solidFill>
                  <a:schemeClr val="accent3">
                    <a:lumMod val="25000"/>
                  </a:schemeClr>
                </a:solidFill>
                <a:latin typeface="Abadi" panose="020B0604020104020204" pitchFamily="34" charset="0"/>
                <a:hlinkClick r:id="rId4" invalidUrl="https://github.com/alin-r-13/IBMDataScienceProject/blob/master/10.  Data Science and Machine Learning Capstone Project/Week 1 Introduction/Data wrangling .ipynb"/>
              </a:rPr>
              <a:t>github.com</a:t>
            </a:r>
            <a:r>
              <a:rPr lang="en-US" sz="1600" dirty="0">
                <a:solidFill>
                  <a:schemeClr val="accent3">
                    <a:lumMod val="25000"/>
                  </a:schemeClr>
                </a:solidFill>
                <a:latin typeface="Abadi" panose="020B0604020104020204" pitchFamily="34" charset="0"/>
                <a:hlinkClick r:id="rId5" invalidUrl="https://github.com/alin-r-13/IBMDataScienceProject/blob/master/10.  Data Science and Machine Learning Capstone Project/Week 1 Introduction/Data wrangling .ipynb"/>
              </a:rPr>
              <a:t>/alin-r-13/</a:t>
            </a:r>
            <a:r>
              <a:rPr lang="en-US" sz="1600" dirty="0" err="1">
                <a:solidFill>
                  <a:schemeClr val="accent3">
                    <a:lumMod val="25000"/>
                  </a:schemeClr>
                </a:solidFill>
                <a:latin typeface="Abadi" panose="020B0604020104020204" pitchFamily="34" charset="0"/>
                <a:hlinkClick r:id="rId6" invalidUrl="https://github.com/alin-r-13/IBMDataScienceProject/blob/master/10.  Data Science and Machine Learning Capstone Project/Week 1 Introduction/Data wrangling .ipynb"/>
              </a:rPr>
              <a:t>IBMDataScienceProject</a:t>
            </a:r>
            <a:r>
              <a:rPr lang="en-US" sz="1600" dirty="0">
                <a:solidFill>
                  <a:schemeClr val="accent3">
                    <a:lumMod val="25000"/>
                  </a:schemeClr>
                </a:solidFill>
                <a:latin typeface="Abadi" panose="020B0604020104020204" pitchFamily="34" charset="0"/>
                <a:hlinkClick r:id="rId7" invalidUrl="https://github.com/alin-r-13/IBMDataScienceProject/blob/master/10.  Data Science and Machine Learning Capstone Project/Week 1 Introduction/Data wrangling .ipynb"/>
              </a:rPr>
              <a:t>/blob/master/10.%20%20Data%20Science%20and%20Machine%20Learning%20Capstone%20Project/Week%201%20Introduction/Data%20wrangling%20.ipynb</a:t>
            </a:r>
            <a:endParaRPr lang="en-US" sz="16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Exploratory Data Analysis performed on variables Flight Number, Payload Mass, Launch Site, Orbit, Class and Year.</a:t>
            </a:r>
          </a:p>
          <a:p>
            <a:pPr marL="0" indent="0">
              <a:lnSpc>
                <a:spcPct val="100000"/>
              </a:lnSpc>
              <a:spcBef>
                <a:spcPts val="1400"/>
              </a:spcBef>
              <a:buNone/>
            </a:pPr>
            <a:r>
              <a:rPr lang="en-US" sz="2200" b="1" dirty="0" smtClean="0">
                <a:solidFill>
                  <a:srgbClr val="0B49CB"/>
                </a:solidFill>
                <a:latin typeface="Abadi" panose="020B0604020104020204" pitchFamily="34" charset="0"/>
              </a:rPr>
              <a:t>Plots used:</a:t>
            </a:r>
          </a:p>
          <a:p>
            <a:pPr marL="0" indent="0">
              <a:lnSpc>
                <a:spcPct val="100000"/>
              </a:lnSpc>
              <a:spcBef>
                <a:spcPts val="1400"/>
              </a:spcBef>
              <a:buNone/>
            </a:pPr>
            <a:r>
              <a:rPr lang="en-US" sz="2200" dirty="0" smtClean="0">
                <a:solidFill>
                  <a:schemeClr val="bg2">
                    <a:lumMod val="75000"/>
                  </a:schemeClr>
                </a:solidFill>
                <a:latin typeface="Abadi" panose="020B0604020104020204" pitchFamily="34" charset="0"/>
              </a:rPr>
              <a:t>Flight Number vs Payload Mass, Flight Number vs Launch Site, Payload Mass vs Launch Site, Orbit vs Success Rate, Flight Number vs Orbit, Payload vs Orbit, and Success Yearly Trend</a:t>
            </a:r>
            <a:endParaRPr lang="en-US" sz="2200" dirty="0">
              <a:solidFill>
                <a:schemeClr val="bg2">
                  <a:lumMod val="75000"/>
                </a:schemeClr>
              </a:solidFill>
              <a:latin typeface="Abadi" panose="020B0604020104020204" pitchFamily="34" charset="0"/>
            </a:endParaRPr>
          </a:p>
          <a:p>
            <a:pPr marL="0" indent="0">
              <a:lnSpc>
                <a:spcPct val="100000"/>
              </a:lnSpc>
              <a:spcBef>
                <a:spcPts val="1400"/>
              </a:spcBef>
              <a:buNone/>
            </a:pPr>
            <a:r>
              <a:rPr lang="en-US" sz="2200" dirty="0" smtClean="0">
                <a:solidFill>
                  <a:schemeClr val="accent3">
                    <a:lumMod val="25000"/>
                  </a:schemeClr>
                </a:solidFill>
                <a:latin typeface="Abadi"/>
              </a:rPr>
              <a:t>Scatter plots, line charts and bar plots were used to compare relationships between variables in order to decide if a relationship exists so that they could be used in training the machine learning model.</a:t>
            </a:r>
          </a:p>
          <a:p>
            <a:pPr marL="0" indent="0">
              <a:lnSpc>
                <a:spcPct val="100000"/>
              </a:lnSpc>
              <a:spcBef>
                <a:spcPts val="1400"/>
              </a:spcBef>
              <a:buNone/>
            </a:pPr>
            <a:r>
              <a:rPr lang="en-US" sz="2200" b="1" dirty="0">
                <a:solidFill>
                  <a:srgbClr val="0B49CB"/>
                </a:solidFill>
                <a:latin typeface="Abadi"/>
              </a:rPr>
              <a:t>GitHub </a:t>
            </a:r>
            <a:r>
              <a:rPr lang="en-US" sz="2200" b="1" dirty="0" err="1">
                <a:solidFill>
                  <a:srgbClr val="0B49CB"/>
                </a:solidFill>
                <a:latin typeface="Abadi"/>
              </a:rPr>
              <a:t>url</a:t>
            </a:r>
            <a:r>
              <a:rPr lang="en-US" sz="2200" b="1" dirty="0">
                <a:solidFill>
                  <a:srgbClr val="0B49CB"/>
                </a:solidFill>
                <a:latin typeface="Abadi"/>
              </a:rPr>
              <a:t>:</a:t>
            </a:r>
          </a:p>
          <a:p>
            <a:pPr marL="0" indent="0">
              <a:lnSpc>
                <a:spcPct val="100000"/>
              </a:lnSpc>
              <a:spcBef>
                <a:spcPts val="1400"/>
              </a:spcBef>
              <a:buNone/>
            </a:pPr>
            <a:r>
              <a:rPr lang="en-US" sz="1600" dirty="0">
                <a:latin typeface="Abadi MT Condensed Light" charset="0"/>
                <a:ea typeface="Abadi MT Condensed Light" charset="0"/>
                <a:cs typeface="Abadi MT Condensed Light" charset="0"/>
                <a:hlinkClick r:id="rId3" invalidUrl="https://github.com/alin-r-13/IBMDataScienceProject/blob/master/10.  Data Science and Machine Learning Capstone Project/Week 2 EDA/EDA with Visualization.ipynb"/>
              </a:rPr>
              <a:t>https://</a:t>
            </a:r>
            <a:r>
              <a:rPr lang="en-US" sz="1600" dirty="0" err="1">
                <a:latin typeface="Abadi MT Condensed Light" charset="0"/>
                <a:ea typeface="Abadi MT Condensed Light" charset="0"/>
                <a:cs typeface="Abadi MT Condensed Light" charset="0"/>
                <a:hlinkClick r:id="rId4" invalidUrl="https://github.com/alin-r-13/IBMDataScienceProject/blob/master/10.  Data Science and Machine Learning Capstone Project/Week 2 EDA/EDA with Visualization.ipynb"/>
              </a:rPr>
              <a:t>github.com</a:t>
            </a:r>
            <a:r>
              <a:rPr lang="en-US" sz="1600" dirty="0">
                <a:latin typeface="Abadi MT Condensed Light" charset="0"/>
                <a:ea typeface="Abadi MT Condensed Light" charset="0"/>
                <a:cs typeface="Abadi MT Condensed Light" charset="0"/>
                <a:hlinkClick r:id="rId5" invalidUrl="https://github.com/alin-r-13/IBMDataScienceProject/blob/master/10.  Data Science and Machine Learning Capstone Project/Week 2 EDA/EDA with Visualization.ipynb"/>
              </a:rPr>
              <a:t>/alin-r-13/</a:t>
            </a:r>
            <a:r>
              <a:rPr lang="en-US" sz="1600" dirty="0" err="1">
                <a:latin typeface="Abadi MT Condensed Light" charset="0"/>
                <a:ea typeface="Abadi MT Condensed Light" charset="0"/>
                <a:cs typeface="Abadi MT Condensed Light" charset="0"/>
                <a:hlinkClick r:id="rId6" invalidUrl="https://github.com/alin-r-13/IBMDataScienceProject/blob/master/10.  Data Science and Machine Learning Capstone Project/Week 2 EDA/EDA with Visualization.ipynb"/>
              </a:rPr>
              <a:t>IBMDataScienceProject</a:t>
            </a:r>
            <a:r>
              <a:rPr lang="en-US" sz="1600" dirty="0">
                <a:latin typeface="Abadi MT Condensed Light" charset="0"/>
                <a:ea typeface="Abadi MT Condensed Light" charset="0"/>
                <a:cs typeface="Abadi MT Condensed Light" charset="0"/>
                <a:hlinkClick r:id="rId7" invalidUrl="https://github.com/alin-r-13/IBMDataScienceProject/blob/master/10.  Data Science and Machine Learning Capstone Project/Week 2 EDA/EDA with Visualization.ipynb"/>
              </a:rPr>
              <a:t>/blob/master/10.%20%20Data%20Science%20and%20Machine%20Learning%20Capstone%20Project/Week%202%20EDA/EDA%20with%20Visualization.ipynb</a:t>
            </a:r>
            <a:endParaRPr lang="en-US" sz="1600" dirty="0">
              <a:latin typeface="Abadi MT Condensed Light" charset="0"/>
              <a:ea typeface="Abadi MT Condensed Light" charset="0"/>
              <a:cs typeface="Abadi MT Condensed Light" charset="0"/>
            </a:endParaRP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06575"/>
            <a:ext cx="10515601"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Loaded dataset into IBM DB2 Database.</a:t>
            </a:r>
          </a:p>
          <a:p>
            <a:pPr>
              <a:lnSpc>
                <a:spcPct val="100000"/>
              </a:lnSpc>
              <a:spcBef>
                <a:spcPts val="1400"/>
              </a:spcBef>
            </a:pPr>
            <a:r>
              <a:rPr lang="en-US" sz="2200" dirty="0" smtClean="0">
                <a:solidFill>
                  <a:schemeClr val="accent3">
                    <a:lumMod val="25000"/>
                  </a:schemeClr>
                </a:solidFill>
                <a:latin typeface="Abadi"/>
              </a:rPr>
              <a:t>Queried using SQL Python integration.</a:t>
            </a:r>
          </a:p>
          <a:p>
            <a:pPr>
              <a:lnSpc>
                <a:spcPct val="100000"/>
              </a:lnSpc>
              <a:spcBef>
                <a:spcPts val="1400"/>
              </a:spcBef>
            </a:pPr>
            <a:r>
              <a:rPr lang="en-US" sz="2200" dirty="0" smtClean="0">
                <a:solidFill>
                  <a:schemeClr val="accent3">
                    <a:lumMod val="25000"/>
                  </a:schemeClr>
                </a:solidFill>
                <a:latin typeface="Abadi"/>
              </a:rPr>
              <a:t>Queries were made to get a better understanding of the dataset.</a:t>
            </a:r>
          </a:p>
          <a:p>
            <a:pPr>
              <a:lnSpc>
                <a:spcPct val="100000"/>
              </a:lnSpc>
              <a:spcBef>
                <a:spcPts val="1400"/>
              </a:spcBef>
            </a:pPr>
            <a:r>
              <a:rPr lang="en-US" sz="2200" dirty="0" smtClean="0">
                <a:solidFill>
                  <a:schemeClr val="accent3">
                    <a:lumMod val="25000"/>
                  </a:schemeClr>
                </a:solidFill>
                <a:latin typeface="Abadi"/>
              </a:rPr>
              <a:t>Queried information about launch site names, mission outcomes, various pay load sizes of customers and booster versions, and landing outcomes.</a:t>
            </a:r>
            <a:endParaRPr lang="en-US" dirty="0"/>
          </a:p>
          <a:p>
            <a:pPr marL="0" indent="0">
              <a:lnSpc>
                <a:spcPct val="100000"/>
              </a:lnSpc>
              <a:spcBef>
                <a:spcPts val="1400"/>
              </a:spcBef>
              <a:buNone/>
            </a:pPr>
            <a:r>
              <a:rPr lang="en-US" sz="2200" b="1" dirty="0">
                <a:solidFill>
                  <a:srgbClr val="0B49CB"/>
                </a:solidFill>
                <a:latin typeface="Abadi"/>
              </a:rPr>
              <a:t>GitHub </a:t>
            </a:r>
            <a:r>
              <a:rPr lang="en-US" sz="2200" b="1" dirty="0" err="1">
                <a:solidFill>
                  <a:srgbClr val="0B49CB"/>
                </a:solidFill>
                <a:latin typeface="Abadi"/>
              </a:rPr>
              <a:t>url</a:t>
            </a:r>
            <a:r>
              <a:rPr lang="en-US" sz="2200" b="1" dirty="0">
                <a:solidFill>
                  <a:srgbClr val="0B49CB"/>
                </a:solidFill>
                <a:latin typeface="Abadi"/>
              </a:rPr>
              <a:t>:</a:t>
            </a:r>
          </a:p>
          <a:p>
            <a:pPr marL="0" indent="0">
              <a:lnSpc>
                <a:spcPct val="100000"/>
              </a:lnSpc>
              <a:spcBef>
                <a:spcPts val="1400"/>
              </a:spcBef>
              <a:buNone/>
            </a:pPr>
            <a:r>
              <a:rPr lang="en-US" sz="1600" dirty="0">
                <a:latin typeface="Abadi MT Condensed Light" charset="0"/>
                <a:ea typeface="Abadi MT Condensed Light" charset="0"/>
                <a:cs typeface="Abadi MT Condensed Light" charset="0"/>
                <a:hlinkClick r:id="rId3" invalidUrl="https://github.com/alin-r-13/IBMDataScienceProject/blob/master/10.  Data Science and Machine Learning Capstone Project/Week 2 EDA/EDA with SQL.ipynb"/>
              </a:rPr>
              <a:t>https://github.com/alin-r-13/IBMDataScienceProject/blob/master/10.%</a:t>
            </a:r>
            <a:r>
              <a:rPr lang="en-US" sz="1600" dirty="0" smtClean="0">
                <a:latin typeface="Abadi MT Condensed Light" charset="0"/>
                <a:ea typeface="Abadi MT Condensed Light" charset="0"/>
                <a:cs typeface="Abadi MT Condensed Light" charset="0"/>
                <a:hlinkClick r:id="rId4" invalidUrl="https://github.com/alin-r-13/IBMDataScienceProject/blob/master/10.  Data Science and Machine Learning Capstone Project/Week 2 EDA/EDA with SQL.ipynb"/>
              </a:rPr>
              <a:t>20%20Data%20Science%20and%20Machine%20Learning%20Capstone%20Project/Week%202%20EDA/EDA%20with%20SQL.ipynb</a:t>
            </a:r>
            <a:endParaRPr lang="en-US" sz="1600" dirty="0">
              <a:latin typeface="Abadi MT Condensed Light" charset="0"/>
              <a:ea typeface="Abadi MT Condensed Light" charset="0"/>
              <a:cs typeface="Abadi MT Condensed Light" charset="0"/>
            </a:endParaRPr>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Folium maps mark Launch Sites, successful and unsuccessful landings, and a proximity example to key locations: Railway, Highway, Coast and City.</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This allows us to understand why launch sites may be located where they are. Also visualizes successful landings relative to location.</a:t>
            </a:r>
          </a:p>
          <a:p>
            <a:pPr marL="0" indent="0">
              <a:lnSpc>
                <a:spcPct val="100000"/>
              </a:lnSpc>
              <a:spcBef>
                <a:spcPts val="1400"/>
              </a:spcBef>
              <a:buNone/>
            </a:pPr>
            <a:r>
              <a:rPr lang="en-US" sz="2200" b="1" dirty="0">
                <a:solidFill>
                  <a:srgbClr val="0B49CB"/>
                </a:solidFill>
                <a:latin typeface="Abadi"/>
              </a:rPr>
              <a:t>GitHub </a:t>
            </a:r>
            <a:r>
              <a:rPr lang="en-US" sz="2200" b="1" dirty="0" err="1">
                <a:solidFill>
                  <a:srgbClr val="0B49CB"/>
                </a:solidFill>
                <a:latin typeface="Abadi"/>
              </a:rPr>
              <a:t>url</a:t>
            </a:r>
            <a:r>
              <a:rPr lang="en-US" b="1" dirty="0">
                <a:solidFill>
                  <a:srgbClr val="0B49CB"/>
                </a:solidFill>
                <a:latin typeface="Abadi"/>
              </a:rPr>
              <a:t>:</a:t>
            </a:r>
          </a:p>
          <a:p>
            <a:pPr marL="0" indent="0">
              <a:lnSpc>
                <a:spcPct val="100000"/>
              </a:lnSpc>
              <a:spcBef>
                <a:spcPts val="1400"/>
              </a:spcBef>
              <a:buNone/>
            </a:pPr>
            <a:r>
              <a:rPr lang="en-US" sz="1600" dirty="0">
                <a:latin typeface="Abadi MT Condensed Light" charset="0"/>
                <a:ea typeface="Abadi MT Condensed Light" charset="0"/>
                <a:cs typeface="Abadi MT Condensed Light" charset="0"/>
                <a:hlinkClick r:id="rId3" invalidUrl="https://github.com/alin-r-13/IBMDataScienceProject/blob/master/10.  Data Science and Machine Learning Capstone Project/Week 3 Interactive Visual Analytics and Dashboard/Interactive Visual Analytics with Folium.i"/>
              </a:rPr>
              <a:t>https://github.com/alin-r-13/IBMDataScienceProject/blob/master/10.%</a:t>
            </a:r>
            <a:r>
              <a:rPr lang="en-US" sz="1600" dirty="0" smtClean="0">
                <a:latin typeface="Abadi MT Condensed Light" charset="0"/>
                <a:ea typeface="Abadi MT Condensed Light" charset="0"/>
                <a:cs typeface="Abadi MT Condensed Light" charset="0"/>
                <a:hlinkClick r:id="rId4" invalidUrl="https://github.com/alin-r-13/IBMDataScienceProject/blob/master/10.  Data Science and Machine Learning Capstone Project/Week 3 Interactive Visual Analytics and Dashboard/Interactive Visual Analytics with Folium.i"/>
              </a:rPr>
              <a:t>20%20Data%20Science%20and%20Machine%20Learning%20Capstone%20Project/Week%203%20Interactive%20Visual%20Analytics%20and%20Dashboard/Interactive%20Visual%20Analytics%20with%20Folium.ipynb</a:t>
            </a:r>
            <a:endParaRPr lang="en-US" sz="1600" dirty="0">
              <a:latin typeface="Abadi MT Condensed Light" charset="0"/>
              <a:ea typeface="Abadi MT Condensed Light" charset="0"/>
              <a:cs typeface="Abadi MT Condensed Light" charset="0"/>
            </a:endParaRPr>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674234"/>
            <a:ext cx="10515600" cy="4604645"/>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Dashboard includes a pie chart and a scatter plot.</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Pie chart can be selected to show distribution of successful landings across all launch sites and can be selected to show individual launch site success rates.</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Scatter plot takes two inputs: All sites or individual site and payload </a:t>
            </a:r>
            <a:r>
              <a:rPr lang="en-US" sz="2200" dirty="0">
                <a:solidFill>
                  <a:schemeClr val="accent3">
                    <a:lumMod val="25000"/>
                  </a:schemeClr>
                </a:solidFill>
                <a:latin typeface="Abadi" panose="020B0604020104020204" pitchFamily="34" charset="0"/>
              </a:rPr>
              <a:t>m</a:t>
            </a:r>
            <a:r>
              <a:rPr lang="en-US" sz="2200" dirty="0" smtClean="0">
                <a:solidFill>
                  <a:schemeClr val="accent3">
                    <a:lumMod val="25000"/>
                  </a:schemeClr>
                </a:solidFill>
                <a:latin typeface="Abadi" panose="020B0604020104020204" pitchFamily="34" charset="0"/>
              </a:rPr>
              <a:t>ass on a slider between 0 and 10000kg.</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pie chart is used to visualize launch site success rate.</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scatter plot can help us see how success varies across launch sites, payload mass, and booster version category.</a:t>
            </a:r>
          </a:p>
          <a:p>
            <a:pPr marL="0" indent="0">
              <a:lnSpc>
                <a:spcPct val="100000"/>
              </a:lnSpc>
              <a:spcBef>
                <a:spcPts val="1400"/>
              </a:spcBef>
              <a:buNone/>
            </a:pPr>
            <a:r>
              <a:rPr lang="en-US" sz="2200" b="1" dirty="0">
                <a:solidFill>
                  <a:srgbClr val="0B49CB"/>
                </a:solidFill>
                <a:latin typeface="Abadi"/>
              </a:rPr>
              <a:t>GitHub </a:t>
            </a:r>
            <a:r>
              <a:rPr lang="en-US" sz="2200" b="1" dirty="0" err="1">
                <a:solidFill>
                  <a:srgbClr val="0B49CB"/>
                </a:solidFill>
                <a:latin typeface="Abadi"/>
              </a:rPr>
              <a:t>url</a:t>
            </a:r>
            <a:r>
              <a:rPr lang="en-US" sz="2200" b="1" dirty="0">
                <a:solidFill>
                  <a:srgbClr val="0B49CB"/>
                </a:solidFill>
                <a:latin typeface="Abadi"/>
              </a:rPr>
              <a:t>:</a:t>
            </a:r>
          </a:p>
          <a:p>
            <a:pPr marL="0" indent="0">
              <a:lnSpc>
                <a:spcPct val="100000"/>
              </a:lnSpc>
              <a:spcBef>
                <a:spcPts val="1400"/>
              </a:spcBef>
              <a:buNone/>
            </a:pPr>
            <a:r>
              <a:rPr lang="en-US" sz="1700" dirty="0">
                <a:latin typeface="Abadi MT Condensed Light" charset="0"/>
                <a:ea typeface="Abadi MT Condensed Light" charset="0"/>
                <a:cs typeface="Abadi MT Condensed Light" charset="0"/>
                <a:hlinkClick r:id="rId3" invalidUrl="https://github.com/alin-r-13/IBMDataScienceProject/blob/master/10.  Data Science and Machine Learning Capstone Project/Week 3 Interactive Visual Analytics and Dashboard/spacex_dash_app.py"/>
              </a:rPr>
              <a:t>https://</a:t>
            </a:r>
            <a:r>
              <a:rPr lang="en-US" sz="1700" dirty="0" err="1">
                <a:latin typeface="Abadi MT Condensed Light" charset="0"/>
                <a:ea typeface="Abadi MT Condensed Light" charset="0"/>
                <a:cs typeface="Abadi MT Condensed Light" charset="0"/>
                <a:hlinkClick r:id="rId4" invalidUrl="https://github.com/alin-r-13/IBMDataScienceProject/blob/master/10.  Data Science and Machine Learning Capstone Project/Week 3 Interactive Visual Analytics and Dashboard/spacex_dash_app.py"/>
              </a:rPr>
              <a:t>github.com</a:t>
            </a:r>
            <a:r>
              <a:rPr lang="en-US" sz="1700" dirty="0">
                <a:latin typeface="Abadi MT Condensed Light" charset="0"/>
                <a:ea typeface="Abadi MT Condensed Light" charset="0"/>
                <a:cs typeface="Abadi MT Condensed Light" charset="0"/>
                <a:hlinkClick r:id="rId5" invalidUrl="https://github.com/alin-r-13/IBMDataScienceProject/blob/master/10.  Data Science and Machine Learning Capstone Project/Week 3 Interactive Visual Analytics and Dashboard/spacex_dash_app.py"/>
              </a:rPr>
              <a:t>/alin-r-13/</a:t>
            </a:r>
            <a:r>
              <a:rPr lang="en-US" sz="1700" dirty="0" err="1">
                <a:latin typeface="Abadi MT Condensed Light" charset="0"/>
                <a:ea typeface="Abadi MT Condensed Light" charset="0"/>
                <a:cs typeface="Abadi MT Condensed Light" charset="0"/>
                <a:hlinkClick r:id="rId6" invalidUrl="https://github.com/alin-r-13/IBMDataScienceProject/blob/master/10.  Data Science and Machine Learning Capstone Project/Week 3 Interactive Visual Analytics and Dashboard/spacex_dash_app.py"/>
              </a:rPr>
              <a:t>IBMDataScienceProject</a:t>
            </a:r>
            <a:r>
              <a:rPr lang="en-US" sz="1700" dirty="0">
                <a:latin typeface="Abadi MT Condensed Light" charset="0"/>
                <a:ea typeface="Abadi MT Condensed Light" charset="0"/>
                <a:cs typeface="Abadi MT Condensed Light" charset="0"/>
                <a:hlinkClick r:id="rId7" invalidUrl="https://github.com/alin-r-13/IBMDataScienceProject/blob/master/10.  Data Science and Machine Learning Capstone Project/Week 3 Interactive Visual Analytics and Dashboard/spacex_dash_app.py"/>
              </a:rPr>
              <a:t>/blob/master/10.%20%20Data%20Science%20and%20Machine%20Learning%20Capstone%20Project/Week%203%20Interactive%20Visual%20Analytics%20and%20Dashboard/</a:t>
            </a:r>
            <a:r>
              <a:rPr lang="en-US" sz="1700" dirty="0" err="1">
                <a:latin typeface="Abadi MT Condensed Light" charset="0"/>
                <a:ea typeface="Abadi MT Condensed Light" charset="0"/>
                <a:cs typeface="Abadi MT Condensed Light" charset="0"/>
                <a:hlinkClick r:id="rId8" invalidUrl="https://github.com/alin-r-13/IBMDataScienceProject/blob/master/10.  Data Science and Machine Learning Capstone Project/Week 3 Interactive Visual Analytics and Dashboard/spacex_dash_app.py"/>
              </a:rPr>
              <a:t>spacex_dash_app.py</a:t>
            </a:r>
            <a:endParaRPr lang="en-US" sz="1700" dirty="0">
              <a:latin typeface="Abadi MT Condensed Light" charset="0"/>
              <a:ea typeface="Abadi MT Condensed Light" charset="0"/>
              <a:cs typeface="Abadi MT Condensed Light" charset="0"/>
            </a:endParaRP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682751" y="56941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xmlns="" id="{AB0AB2AC-B7E6-6849-9AE9-697369407F8F}"/>
              </a:ext>
            </a:extLst>
          </p:cNvPr>
          <p:cNvSpPr txBox="1">
            <a:spLocks/>
          </p:cNvSpPr>
          <p:nvPr/>
        </p:nvSpPr>
        <p:spPr>
          <a:xfrm>
            <a:off x="607629" y="1799648"/>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rgbClr val="0B49CB"/>
                </a:solidFill>
                <a:latin typeface="Abadi"/>
              </a:rPr>
              <a:t>GitHub </a:t>
            </a:r>
            <a:r>
              <a:rPr lang="en-US" sz="2200" b="1" dirty="0" err="1" smtClean="0">
                <a:solidFill>
                  <a:srgbClr val="0B49CB"/>
                </a:solidFill>
                <a:latin typeface="Abadi"/>
              </a:rPr>
              <a:t>url</a:t>
            </a:r>
            <a:r>
              <a:rPr lang="en-US" sz="2200" b="1" dirty="0" smtClean="0">
                <a:solidFill>
                  <a:srgbClr val="0B49CB"/>
                </a:solidFill>
                <a:latin typeface="Abadi"/>
              </a:rPr>
              <a:t>:</a:t>
            </a:r>
          </a:p>
          <a:p>
            <a:endParaRPr lang="en-US" sz="2200" dirty="0" smtClean="0">
              <a:solidFill>
                <a:schemeClr val="accent3">
                  <a:lumMod val="25000"/>
                </a:schemeClr>
              </a:solidFill>
              <a:latin typeface="Abadi"/>
            </a:endParaRPr>
          </a:p>
          <a:p>
            <a:pPr marL="0" indent="0">
              <a:buNone/>
            </a:pPr>
            <a:r>
              <a:rPr lang="en-US" sz="1600" dirty="0">
                <a:latin typeface="Abadi MT Condensed Light" charset="0"/>
                <a:ea typeface="Abadi MT Condensed Light" charset="0"/>
                <a:cs typeface="Abadi MT Condensed Light" charset="0"/>
                <a:hlinkClick r:id="rId3" invalidUrl="https://github.com/alin-r-13/IBMDataScienceProject/blob/master/10.  Data Science and Machine Learning Capstone Project/Week 4 Predictive Analysis (Classification)/Machine Learning Prediction.ipynb"/>
              </a:rPr>
              <a:t>https://</a:t>
            </a:r>
            <a:r>
              <a:rPr lang="en-US" sz="1600" dirty="0" err="1">
                <a:latin typeface="Abadi MT Condensed Light" charset="0"/>
                <a:ea typeface="Abadi MT Condensed Light" charset="0"/>
                <a:cs typeface="Abadi MT Condensed Light" charset="0"/>
                <a:hlinkClick r:id="rId4" invalidUrl="https://github.com/alin-r-13/IBMDataScienceProject/blob/master/10.  Data Science and Machine Learning Capstone Project/Week 4 Predictive Analysis (Classification)/Machine Learning Prediction.ipynb"/>
              </a:rPr>
              <a:t>github.com</a:t>
            </a:r>
            <a:r>
              <a:rPr lang="en-US" sz="1600" dirty="0">
                <a:latin typeface="Abadi MT Condensed Light" charset="0"/>
                <a:ea typeface="Abadi MT Condensed Light" charset="0"/>
                <a:cs typeface="Abadi MT Condensed Light" charset="0"/>
                <a:hlinkClick r:id="rId5" invalidUrl="https://github.com/alin-r-13/IBMDataScienceProject/blob/master/10.  Data Science and Machine Learning Capstone Project/Week 4 Predictive Analysis (Classification)/Machine Learning Prediction.ipynb"/>
              </a:rPr>
              <a:t>/alin-r-13/</a:t>
            </a:r>
            <a:r>
              <a:rPr lang="en-US" sz="1600" dirty="0" err="1">
                <a:latin typeface="Abadi MT Condensed Light" charset="0"/>
                <a:ea typeface="Abadi MT Condensed Light" charset="0"/>
                <a:cs typeface="Abadi MT Condensed Light" charset="0"/>
                <a:hlinkClick r:id="rId6" invalidUrl="https://github.com/alin-r-13/IBMDataScienceProject/blob/master/10.  Data Science and Machine Learning Capstone Project/Week 4 Predictive Analysis (Classification)/Machine Learning Prediction.ipynb"/>
              </a:rPr>
              <a:t>IBMDataScienceProject</a:t>
            </a:r>
            <a:r>
              <a:rPr lang="en-US" sz="1600" dirty="0">
                <a:latin typeface="Abadi MT Condensed Light" charset="0"/>
                <a:ea typeface="Abadi MT Condensed Light" charset="0"/>
                <a:cs typeface="Abadi MT Condensed Light" charset="0"/>
                <a:hlinkClick r:id="rId7" invalidUrl="https://github.com/alin-r-13/IBMDataScienceProject/blob/master/10.  Data Science and Machine Learning Capstone Project/Week 4 Predictive Analysis (Classification)/Machine Learning Prediction.ipynb"/>
              </a:rPr>
              <a:t>/blob/master/10.%20%20Data%20Science%20and%20Machine%20Learning%20Capstone%20Project/Week%204%20Predictive%20Analysis%20(Classification)/Machine%20Learning%20Prediction.ipynb</a:t>
            </a:r>
            <a:endParaRPr lang="en-US" sz="1600" dirty="0">
              <a:latin typeface="Abadi MT Condensed Light" charset="0"/>
              <a:ea typeface="Abadi MT Condensed Light" charset="0"/>
              <a:cs typeface="Abadi MT Condensed Light" charset="0"/>
            </a:endParaRPr>
          </a:p>
        </p:txBody>
      </p:sp>
      <p:sp>
        <p:nvSpPr>
          <p:cNvPr id="7" name="object 6"/>
          <p:cNvSpPr/>
          <p:nvPr/>
        </p:nvSpPr>
        <p:spPr>
          <a:xfrm>
            <a:off x="5702808" y="2150363"/>
            <a:ext cx="237744" cy="1389888"/>
          </a:xfrm>
          <a:prstGeom prst="rect">
            <a:avLst/>
          </a:prstGeom>
          <a:solidFill>
            <a:schemeClr val="accent1"/>
          </a:solidFill>
        </p:spPr>
        <p:txBody>
          <a:bodyPr wrap="square" lIns="0" tIns="0" rIns="0" bIns="0" rtlCol="0"/>
          <a:lstStyle/>
          <a:p>
            <a:endParaRPr>
              <a:solidFill>
                <a:schemeClr val="accent1">
                  <a:lumMod val="40000"/>
                  <a:lumOff val="60000"/>
                </a:schemeClr>
              </a:solidFill>
            </a:endParaRPr>
          </a:p>
        </p:txBody>
      </p:sp>
      <p:grpSp>
        <p:nvGrpSpPr>
          <p:cNvPr id="8" name="object 7"/>
          <p:cNvGrpSpPr/>
          <p:nvPr/>
        </p:nvGrpSpPr>
        <p:grpSpPr>
          <a:xfrm>
            <a:off x="5422391" y="1874520"/>
            <a:ext cx="1851660" cy="1607820"/>
            <a:chOff x="4782311" y="1478280"/>
            <a:chExt cx="1851660" cy="1607820"/>
          </a:xfrm>
          <a:solidFill>
            <a:schemeClr val="accent1"/>
          </a:solidFill>
        </p:grpSpPr>
        <p:sp>
          <p:nvSpPr>
            <p:cNvPr id="9" name="object 8"/>
            <p:cNvSpPr/>
            <p:nvPr/>
          </p:nvSpPr>
          <p:spPr>
            <a:xfrm>
              <a:off x="5084063" y="1766316"/>
              <a:ext cx="158496" cy="1319784"/>
            </a:xfrm>
            <a:prstGeom prst="rect">
              <a:avLst/>
            </a:prstGeom>
            <a:grpFill/>
          </p:spPr>
          <p:txBody>
            <a:bodyPr wrap="square" lIns="0" tIns="0" rIns="0" bIns="0" rtlCol="0"/>
            <a:lstStyle/>
            <a:p>
              <a:endParaRPr>
                <a:solidFill>
                  <a:schemeClr val="accent1">
                    <a:lumMod val="40000"/>
                    <a:lumOff val="60000"/>
                  </a:schemeClr>
                </a:solidFill>
              </a:endParaRPr>
            </a:p>
          </p:txBody>
        </p:sp>
        <p:sp>
          <p:nvSpPr>
            <p:cNvPr id="10" name="object 9"/>
            <p:cNvSpPr/>
            <p:nvPr/>
          </p:nvSpPr>
          <p:spPr>
            <a:xfrm>
              <a:off x="4782311" y="1478280"/>
              <a:ext cx="1851660" cy="1143000"/>
            </a:xfrm>
            <a:prstGeom prst="rect">
              <a:avLst/>
            </a:prstGeom>
            <a:grpFill/>
          </p:spPr>
          <p:txBody>
            <a:bodyPr wrap="square" lIns="0" tIns="0" rIns="0" bIns="0" rtlCol="0"/>
            <a:lstStyle/>
            <a:p>
              <a:endParaRPr/>
            </a:p>
          </p:txBody>
        </p:sp>
        <p:sp>
          <p:nvSpPr>
            <p:cNvPr id="11" name="object 10"/>
            <p:cNvSpPr/>
            <p:nvPr/>
          </p:nvSpPr>
          <p:spPr>
            <a:xfrm>
              <a:off x="4888991" y="1719072"/>
              <a:ext cx="1677923" cy="696467"/>
            </a:xfrm>
            <a:prstGeom prst="rect">
              <a:avLst/>
            </a:prstGeom>
            <a:grpFill/>
          </p:spPr>
          <p:txBody>
            <a:bodyPr wrap="square" lIns="0" tIns="0" rIns="0" bIns="0" rtlCol="0"/>
            <a:lstStyle/>
            <a:p>
              <a:endParaRPr/>
            </a:p>
          </p:txBody>
        </p:sp>
        <p:sp>
          <p:nvSpPr>
            <p:cNvPr id="12" name="object 11"/>
            <p:cNvSpPr/>
            <p:nvPr/>
          </p:nvSpPr>
          <p:spPr>
            <a:xfrm>
              <a:off x="4803647" y="1520315"/>
              <a:ext cx="1772411" cy="1063752"/>
            </a:xfrm>
            <a:prstGeom prst="rect">
              <a:avLst/>
            </a:prstGeom>
            <a:grpFill/>
            <a:effectLst>
              <a:softEdge rad="1270000"/>
            </a:effectLst>
          </p:spPr>
          <p:txBody>
            <a:bodyPr wrap="square" lIns="0" tIns="0" rIns="0" bIns="0" rtlCol="0"/>
            <a:lstStyle/>
            <a:p>
              <a:endParaRPr/>
            </a:p>
          </p:txBody>
        </p:sp>
      </p:grpSp>
      <p:sp>
        <p:nvSpPr>
          <p:cNvPr id="13" name="object 12"/>
          <p:cNvSpPr txBox="1"/>
          <p:nvPr/>
        </p:nvSpPr>
        <p:spPr>
          <a:xfrm>
            <a:off x="5493827" y="2237232"/>
            <a:ext cx="1680209" cy="446917"/>
          </a:xfrm>
          <a:prstGeom prst="rect">
            <a:avLst/>
          </a:prstGeom>
          <a:solidFill>
            <a:schemeClr val="accent1"/>
          </a:solidFill>
        </p:spPr>
        <p:txBody>
          <a:bodyPr vert="horz" wrap="square" lIns="0" tIns="36195" rIns="0" bIns="0" rtlCol="0">
            <a:spAutoFit/>
          </a:bodyPr>
          <a:lstStyle/>
          <a:p>
            <a:pPr marL="479425" marR="5080" indent="-466725">
              <a:lnSpc>
                <a:spcPts val="1639"/>
              </a:lnSpc>
              <a:spcBef>
                <a:spcPts val="285"/>
              </a:spcBef>
            </a:pPr>
            <a:r>
              <a:rPr lang="en-GB" sz="1500" spc="-5" dirty="0" smtClean="0">
                <a:solidFill>
                  <a:srgbClr val="FFFFFF"/>
                </a:solidFill>
                <a:latin typeface="Abadi MT Condensed Light" charset="0"/>
                <a:ea typeface="Abadi MT Condensed Light" charset="0"/>
                <a:cs typeface="Abadi MT Condensed Light" charset="0"/>
              </a:rPr>
              <a:t>Split </a:t>
            </a:r>
            <a:r>
              <a:rPr lang="en-GB" sz="1500" spc="-5" smtClean="0">
                <a:solidFill>
                  <a:srgbClr val="FFFFFF"/>
                </a:solidFill>
                <a:latin typeface="Abadi MT Condensed Light" charset="0"/>
                <a:ea typeface="Abadi MT Condensed Light" charset="0"/>
                <a:cs typeface="Abadi MT Condensed Light" charset="0"/>
              </a:rPr>
              <a:t>label column “Class</a:t>
            </a:r>
            <a:r>
              <a:rPr lang="en-GB" sz="1500" spc="-5" dirty="0" smtClean="0">
                <a:solidFill>
                  <a:srgbClr val="FFFFFF"/>
                </a:solidFill>
                <a:latin typeface="Abadi MT Condensed Light" charset="0"/>
                <a:ea typeface="Abadi MT Condensed Light" charset="0"/>
                <a:cs typeface="Abadi MT Condensed Light" charset="0"/>
              </a:rPr>
              <a:t>” from dataset</a:t>
            </a:r>
            <a:endParaRPr sz="1500" dirty="0">
              <a:latin typeface="Abadi MT Condensed Light" charset="0"/>
              <a:ea typeface="Abadi MT Condensed Light" charset="0"/>
              <a:cs typeface="Abadi MT Condensed Light" charset="0"/>
            </a:endParaRPr>
          </a:p>
        </p:txBody>
      </p:sp>
      <p:grpSp>
        <p:nvGrpSpPr>
          <p:cNvPr id="14" name="object 13"/>
          <p:cNvGrpSpPr/>
          <p:nvPr/>
        </p:nvGrpSpPr>
        <p:grpSpPr>
          <a:xfrm>
            <a:off x="5422391" y="3203447"/>
            <a:ext cx="1851660" cy="1666239"/>
            <a:chOff x="4782311" y="2807207"/>
            <a:chExt cx="1851660" cy="1666239"/>
          </a:xfrm>
          <a:solidFill>
            <a:schemeClr val="accent1"/>
          </a:solidFill>
        </p:grpSpPr>
        <p:sp>
          <p:nvSpPr>
            <p:cNvPr id="15" name="object 14"/>
            <p:cNvSpPr/>
            <p:nvPr/>
          </p:nvSpPr>
          <p:spPr>
            <a:xfrm>
              <a:off x="5062727" y="3073907"/>
              <a:ext cx="237744" cy="1399032"/>
            </a:xfrm>
            <a:prstGeom prst="rect">
              <a:avLst/>
            </a:prstGeom>
            <a:grpFill/>
          </p:spPr>
          <p:txBody>
            <a:bodyPr wrap="square" lIns="0" tIns="0" rIns="0" bIns="0" rtlCol="0"/>
            <a:lstStyle/>
            <a:p>
              <a:endParaRPr/>
            </a:p>
          </p:txBody>
        </p:sp>
        <p:sp>
          <p:nvSpPr>
            <p:cNvPr id="16" name="object 15"/>
            <p:cNvSpPr/>
            <p:nvPr/>
          </p:nvSpPr>
          <p:spPr>
            <a:xfrm>
              <a:off x="5084063" y="3095243"/>
              <a:ext cx="158496" cy="1319784"/>
            </a:xfrm>
            <a:prstGeom prst="rect">
              <a:avLst/>
            </a:prstGeom>
            <a:grpFill/>
          </p:spPr>
          <p:txBody>
            <a:bodyPr wrap="square" lIns="0" tIns="0" rIns="0" bIns="0" rtlCol="0"/>
            <a:lstStyle/>
            <a:p>
              <a:endParaRPr/>
            </a:p>
          </p:txBody>
        </p:sp>
        <p:sp>
          <p:nvSpPr>
            <p:cNvPr id="17" name="object 16"/>
            <p:cNvSpPr/>
            <p:nvPr/>
          </p:nvSpPr>
          <p:spPr>
            <a:xfrm>
              <a:off x="4782311" y="2807207"/>
              <a:ext cx="1851660" cy="1143000"/>
            </a:xfrm>
            <a:prstGeom prst="rect">
              <a:avLst/>
            </a:prstGeom>
            <a:grpFill/>
          </p:spPr>
          <p:txBody>
            <a:bodyPr wrap="square" lIns="0" tIns="0" rIns="0" bIns="0" rtlCol="0"/>
            <a:lstStyle/>
            <a:p>
              <a:endParaRPr/>
            </a:p>
          </p:txBody>
        </p:sp>
        <p:sp>
          <p:nvSpPr>
            <p:cNvPr id="18" name="object 17"/>
            <p:cNvSpPr/>
            <p:nvPr/>
          </p:nvSpPr>
          <p:spPr>
            <a:xfrm>
              <a:off x="4888991" y="2839211"/>
              <a:ext cx="1677923" cy="1115568"/>
            </a:xfrm>
            <a:prstGeom prst="rect">
              <a:avLst/>
            </a:prstGeom>
            <a:grpFill/>
          </p:spPr>
          <p:txBody>
            <a:bodyPr wrap="square" lIns="0" tIns="0" rIns="0" bIns="0" rtlCol="0"/>
            <a:lstStyle/>
            <a:p>
              <a:endParaRPr/>
            </a:p>
          </p:txBody>
        </p:sp>
        <p:sp>
          <p:nvSpPr>
            <p:cNvPr id="19" name="object 18"/>
            <p:cNvSpPr/>
            <p:nvPr/>
          </p:nvSpPr>
          <p:spPr>
            <a:xfrm>
              <a:off x="4803647" y="2828543"/>
              <a:ext cx="1772411" cy="1063752"/>
            </a:xfrm>
            <a:prstGeom prst="rect">
              <a:avLst/>
            </a:prstGeom>
            <a:grpFill/>
          </p:spPr>
          <p:txBody>
            <a:bodyPr wrap="square" lIns="0" tIns="0" rIns="0" bIns="0" rtlCol="0"/>
            <a:lstStyle/>
            <a:p>
              <a:endParaRPr/>
            </a:p>
          </p:txBody>
        </p:sp>
      </p:grpSp>
      <p:sp>
        <p:nvSpPr>
          <p:cNvPr id="20" name="object 19"/>
          <p:cNvSpPr txBox="1"/>
          <p:nvPr/>
        </p:nvSpPr>
        <p:spPr>
          <a:xfrm>
            <a:off x="5654924" y="3420052"/>
            <a:ext cx="1332865" cy="669158"/>
          </a:xfrm>
          <a:prstGeom prst="rect">
            <a:avLst/>
          </a:prstGeom>
          <a:solidFill>
            <a:schemeClr val="accent1"/>
          </a:solidFill>
        </p:spPr>
        <p:txBody>
          <a:bodyPr vert="horz" wrap="square" lIns="0" tIns="31750" rIns="0" bIns="0" rtlCol="0">
            <a:spAutoFit/>
          </a:bodyPr>
          <a:lstStyle/>
          <a:p>
            <a:pPr marL="12700" marR="5080" indent="4445" algn="ctr">
              <a:lnSpc>
                <a:spcPct val="91600"/>
              </a:lnSpc>
              <a:spcBef>
                <a:spcPts val="250"/>
              </a:spcBef>
            </a:pPr>
            <a:r>
              <a:rPr lang="en-GB" sz="1500" dirty="0" smtClean="0">
                <a:solidFill>
                  <a:srgbClr val="FFFFFF"/>
                </a:solidFill>
                <a:latin typeface="Abadi MT Condensed Light" charset="0"/>
                <a:ea typeface="Abadi MT Condensed Light" charset="0"/>
                <a:cs typeface="Abadi MT Condensed Light" charset="0"/>
              </a:rPr>
              <a:t>Fit and Transform Features using </a:t>
            </a:r>
            <a:r>
              <a:rPr lang="en-GB" sz="1500" smtClean="0">
                <a:solidFill>
                  <a:srgbClr val="FFFFFF"/>
                </a:solidFill>
                <a:latin typeface="Abadi MT Condensed Light" charset="0"/>
                <a:ea typeface="Abadi MT Condensed Light" charset="0"/>
                <a:cs typeface="Abadi MT Condensed Light" charset="0"/>
              </a:rPr>
              <a:t>Standard Scaler</a:t>
            </a:r>
            <a:endParaRPr sz="1500" dirty="0">
              <a:latin typeface="Abadi MT Condensed Light" charset="0"/>
              <a:ea typeface="Abadi MT Condensed Light" charset="0"/>
              <a:cs typeface="Abadi MT Condensed Light" charset="0"/>
            </a:endParaRPr>
          </a:p>
        </p:txBody>
      </p:sp>
      <p:grpSp>
        <p:nvGrpSpPr>
          <p:cNvPr id="21" name="object 20"/>
          <p:cNvGrpSpPr/>
          <p:nvPr/>
        </p:nvGrpSpPr>
        <p:grpSpPr>
          <a:xfrm>
            <a:off x="5422391" y="4533899"/>
            <a:ext cx="2790825" cy="1141730"/>
            <a:chOff x="4782311" y="4137659"/>
            <a:chExt cx="2790825" cy="1141730"/>
          </a:xfrm>
          <a:solidFill>
            <a:schemeClr val="accent1"/>
          </a:solidFill>
        </p:grpSpPr>
        <p:sp>
          <p:nvSpPr>
            <p:cNvPr id="22" name="object 21"/>
            <p:cNvSpPr/>
            <p:nvPr/>
          </p:nvSpPr>
          <p:spPr>
            <a:xfrm>
              <a:off x="5146547" y="4319015"/>
              <a:ext cx="2426207" cy="239268"/>
            </a:xfrm>
            <a:prstGeom prst="rect">
              <a:avLst/>
            </a:prstGeom>
            <a:grpFill/>
          </p:spPr>
          <p:txBody>
            <a:bodyPr wrap="square" lIns="0" tIns="0" rIns="0" bIns="0" rtlCol="0"/>
            <a:lstStyle/>
            <a:p>
              <a:endParaRPr/>
            </a:p>
          </p:txBody>
        </p:sp>
        <p:sp>
          <p:nvSpPr>
            <p:cNvPr id="23" name="object 22"/>
            <p:cNvSpPr/>
            <p:nvPr/>
          </p:nvSpPr>
          <p:spPr>
            <a:xfrm>
              <a:off x="5167883" y="4340351"/>
              <a:ext cx="2346960" cy="160019"/>
            </a:xfrm>
            <a:prstGeom prst="rect">
              <a:avLst/>
            </a:prstGeom>
            <a:grpFill/>
          </p:spPr>
          <p:txBody>
            <a:bodyPr wrap="square" lIns="0" tIns="0" rIns="0" bIns="0" rtlCol="0"/>
            <a:lstStyle/>
            <a:p>
              <a:endParaRPr/>
            </a:p>
          </p:txBody>
        </p:sp>
        <p:sp>
          <p:nvSpPr>
            <p:cNvPr id="24" name="object 23"/>
            <p:cNvSpPr/>
            <p:nvPr/>
          </p:nvSpPr>
          <p:spPr>
            <a:xfrm>
              <a:off x="4782311" y="4137659"/>
              <a:ext cx="1851660" cy="1141476"/>
            </a:xfrm>
            <a:prstGeom prst="rect">
              <a:avLst/>
            </a:prstGeom>
            <a:grpFill/>
          </p:spPr>
          <p:txBody>
            <a:bodyPr wrap="square" lIns="0" tIns="0" rIns="0" bIns="0" rtlCol="0"/>
            <a:lstStyle/>
            <a:p>
              <a:endParaRPr/>
            </a:p>
          </p:txBody>
        </p:sp>
        <p:sp>
          <p:nvSpPr>
            <p:cNvPr id="25" name="object 24"/>
            <p:cNvSpPr/>
            <p:nvPr/>
          </p:nvSpPr>
          <p:spPr>
            <a:xfrm>
              <a:off x="4850891" y="4273295"/>
              <a:ext cx="1755648" cy="905256"/>
            </a:xfrm>
            <a:prstGeom prst="rect">
              <a:avLst/>
            </a:prstGeom>
            <a:grpFill/>
          </p:spPr>
          <p:txBody>
            <a:bodyPr wrap="square" lIns="0" tIns="0" rIns="0" bIns="0" rtlCol="0"/>
            <a:lstStyle/>
            <a:p>
              <a:endParaRPr/>
            </a:p>
          </p:txBody>
        </p:sp>
        <p:sp>
          <p:nvSpPr>
            <p:cNvPr id="26" name="object 25"/>
            <p:cNvSpPr/>
            <p:nvPr/>
          </p:nvSpPr>
          <p:spPr>
            <a:xfrm>
              <a:off x="4803647" y="4158995"/>
              <a:ext cx="1772411" cy="1062227"/>
            </a:xfrm>
            <a:prstGeom prst="rect">
              <a:avLst/>
            </a:prstGeom>
            <a:grpFill/>
          </p:spPr>
          <p:txBody>
            <a:bodyPr wrap="square" lIns="0" tIns="0" rIns="0" bIns="0" rtlCol="0"/>
            <a:lstStyle/>
            <a:p>
              <a:endParaRPr/>
            </a:p>
          </p:txBody>
        </p:sp>
      </p:grpSp>
      <p:sp>
        <p:nvSpPr>
          <p:cNvPr id="27" name="object 26"/>
          <p:cNvSpPr txBox="1"/>
          <p:nvPr/>
        </p:nvSpPr>
        <p:spPr>
          <a:xfrm>
            <a:off x="5586030" y="4931937"/>
            <a:ext cx="1403985" cy="247375"/>
          </a:xfrm>
          <a:prstGeom prst="rect">
            <a:avLst/>
          </a:prstGeom>
          <a:solidFill>
            <a:schemeClr val="accent1"/>
          </a:solidFill>
        </p:spPr>
        <p:txBody>
          <a:bodyPr vert="horz" wrap="square" lIns="0" tIns="35560" rIns="0" bIns="0" rtlCol="0">
            <a:spAutoFit/>
          </a:bodyPr>
          <a:lstStyle/>
          <a:p>
            <a:pPr marL="12700" marR="5080" algn="ctr">
              <a:lnSpc>
                <a:spcPct val="89800"/>
              </a:lnSpc>
              <a:spcBef>
                <a:spcPts val="280"/>
              </a:spcBef>
            </a:pPr>
            <a:r>
              <a:rPr lang="en-GB" sz="1500" spc="-10" dirty="0" smtClean="0">
                <a:solidFill>
                  <a:srgbClr val="FFFFFF"/>
                </a:solidFill>
                <a:latin typeface="Abadi MT Condensed Light" charset="0"/>
                <a:ea typeface="Abadi MT Condensed Light" charset="0"/>
                <a:cs typeface="Abadi MT Condensed Light" charset="0"/>
              </a:rPr>
              <a:t>Train_test_split data</a:t>
            </a:r>
            <a:endParaRPr sz="1500" dirty="0">
              <a:latin typeface="Abadi MT Condensed Light" charset="0"/>
              <a:ea typeface="Abadi MT Condensed Light" charset="0"/>
              <a:cs typeface="Abadi MT Condensed Light" charset="0"/>
            </a:endParaRPr>
          </a:p>
        </p:txBody>
      </p:sp>
      <p:grpSp>
        <p:nvGrpSpPr>
          <p:cNvPr id="28" name="object 27"/>
          <p:cNvGrpSpPr/>
          <p:nvPr/>
        </p:nvGrpSpPr>
        <p:grpSpPr>
          <a:xfrm>
            <a:off x="7801356" y="3412107"/>
            <a:ext cx="1859280" cy="2205355"/>
            <a:chOff x="7139940" y="3073907"/>
            <a:chExt cx="1859280" cy="2205355"/>
          </a:xfrm>
          <a:solidFill>
            <a:schemeClr val="accent1"/>
          </a:solidFill>
        </p:grpSpPr>
        <p:sp>
          <p:nvSpPr>
            <p:cNvPr id="29" name="object 28"/>
            <p:cNvSpPr/>
            <p:nvPr/>
          </p:nvSpPr>
          <p:spPr>
            <a:xfrm>
              <a:off x="7418832" y="3073907"/>
              <a:ext cx="239268" cy="1399032"/>
            </a:xfrm>
            <a:prstGeom prst="rect">
              <a:avLst/>
            </a:prstGeom>
            <a:grpFill/>
          </p:spPr>
          <p:txBody>
            <a:bodyPr wrap="square" lIns="0" tIns="0" rIns="0" bIns="0" rtlCol="0"/>
            <a:lstStyle/>
            <a:p>
              <a:endParaRPr/>
            </a:p>
          </p:txBody>
        </p:sp>
        <p:sp>
          <p:nvSpPr>
            <p:cNvPr id="30" name="object 29"/>
            <p:cNvSpPr/>
            <p:nvPr/>
          </p:nvSpPr>
          <p:spPr>
            <a:xfrm>
              <a:off x="7440168" y="3095243"/>
              <a:ext cx="160020" cy="1319784"/>
            </a:xfrm>
            <a:prstGeom prst="rect">
              <a:avLst/>
            </a:prstGeom>
            <a:grpFill/>
          </p:spPr>
          <p:txBody>
            <a:bodyPr wrap="square" lIns="0" tIns="0" rIns="0" bIns="0" rtlCol="0"/>
            <a:lstStyle/>
            <a:p>
              <a:endParaRPr/>
            </a:p>
          </p:txBody>
        </p:sp>
        <p:sp>
          <p:nvSpPr>
            <p:cNvPr id="31" name="object 30"/>
            <p:cNvSpPr/>
            <p:nvPr/>
          </p:nvSpPr>
          <p:spPr>
            <a:xfrm>
              <a:off x="7139940" y="4137659"/>
              <a:ext cx="1851659" cy="1141476"/>
            </a:xfrm>
            <a:prstGeom prst="rect">
              <a:avLst/>
            </a:prstGeom>
            <a:grpFill/>
          </p:spPr>
          <p:txBody>
            <a:bodyPr wrap="square" lIns="0" tIns="0" rIns="0" bIns="0" rtlCol="0"/>
            <a:lstStyle/>
            <a:p>
              <a:endParaRPr/>
            </a:p>
          </p:txBody>
        </p:sp>
        <p:sp>
          <p:nvSpPr>
            <p:cNvPr id="32" name="object 31"/>
            <p:cNvSpPr/>
            <p:nvPr/>
          </p:nvSpPr>
          <p:spPr>
            <a:xfrm>
              <a:off x="7173468" y="4378451"/>
              <a:ext cx="1825752" cy="694944"/>
            </a:xfrm>
            <a:prstGeom prst="rect">
              <a:avLst/>
            </a:prstGeom>
            <a:grpFill/>
          </p:spPr>
          <p:txBody>
            <a:bodyPr wrap="square" lIns="0" tIns="0" rIns="0" bIns="0" rtlCol="0"/>
            <a:lstStyle/>
            <a:p>
              <a:endParaRPr/>
            </a:p>
          </p:txBody>
        </p:sp>
        <p:sp>
          <p:nvSpPr>
            <p:cNvPr id="33" name="object 32"/>
            <p:cNvSpPr/>
            <p:nvPr/>
          </p:nvSpPr>
          <p:spPr>
            <a:xfrm>
              <a:off x="7161276" y="4158995"/>
              <a:ext cx="1772412" cy="1062227"/>
            </a:xfrm>
            <a:prstGeom prst="rect">
              <a:avLst/>
            </a:prstGeom>
            <a:grpFill/>
          </p:spPr>
          <p:txBody>
            <a:bodyPr wrap="square" lIns="0" tIns="0" rIns="0" bIns="0" rtlCol="0"/>
            <a:lstStyle/>
            <a:p>
              <a:endParaRPr/>
            </a:p>
          </p:txBody>
        </p:sp>
      </p:grpSp>
      <p:sp>
        <p:nvSpPr>
          <p:cNvPr id="34" name="object 33"/>
          <p:cNvSpPr txBox="1"/>
          <p:nvPr/>
        </p:nvSpPr>
        <p:spPr>
          <a:xfrm>
            <a:off x="7866888" y="4792077"/>
            <a:ext cx="1660968" cy="652102"/>
          </a:xfrm>
          <a:prstGeom prst="rect">
            <a:avLst/>
          </a:prstGeom>
          <a:solidFill>
            <a:schemeClr val="accent1"/>
          </a:solidFill>
        </p:spPr>
        <p:txBody>
          <a:bodyPr vert="horz" wrap="square" lIns="0" tIns="36195" rIns="0" bIns="0" rtlCol="0">
            <a:spAutoFit/>
          </a:bodyPr>
          <a:lstStyle/>
          <a:p>
            <a:pPr marL="575945" marR="5080" indent="-563880" algn="ctr">
              <a:lnSpc>
                <a:spcPts val="1639"/>
              </a:lnSpc>
              <a:spcBef>
                <a:spcPts val="285"/>
              </a:spcBef>
            </a:pPr>
            <a:r>
              <a:rPr lang="en-GB" sz="1500" dirty="0" smtClean="0">
                <a:solidFill>
                  <a:srgbClr val="FFFFFF"/>
                </a:solidFill>
                <a:latin typeface="Abadi MT Condensed Light" charset="0"/>
                <a:ea typeface="Abadi MT Condensed Light" charset="0"/>
                <a:cs typeface="Abadi MT Condensed Light" charset="0"/>
              </a:rPr>
              <a:t>GridSearchCV (cv=10) to find optimal parameters</a:t>
            </a:r>
            <a:endParaRPr sz="1500" dirty="0">
              <a:latin typeface="Abadi MT Condensed Light" charset="0"/>
              <a:ea typeface="Abadi MT Condensed Light" charset="0"/>
              <a:cs typeface="Abadi MT Condensed Light" charset="0"/>
            </a:endParaRPr>
          </a:p>
        </p:txBody>
      </p:sp>
      <p:grpSp>
        <p:nvGrpSpPr>
          <p:cNvPr id="35" name="object 34"/>
          <p:cNvGrpSpPr/>
          <p:nvPr/>
        </p:nvGrpSpPr>
        <p:grpSpPr>
          <a:xfrm>
            <a:off x="7764396" y="2128772"/>
            <a:ext cx="1868805" cy="2205355"/>
            <a:chOff x="7139940" y="1744979"/>
            <a:chExt cx="1868805" cy="2205355"/>
          </a:xfrm>
          <a:solidFill>
            <a:schemeClr val="accent1"/>
          </a:solidFill>
        </p:grpSpPr>
        <p:sp>
          <p:nvSpPr>
            <p:cNvPr id="36" name="object 35"/>
            <p:cNvSpPr/>
            <p:nvPr/>
          </p:nvSpPr>
          <p:spPr>
            <a:xfrm>
              <a:off x="7418832" y="1744979"/>
              <a:ext cx="239268" cy="1399032"/>
            </a:xfrm>
            <a:prstGeom prst="rect">
              <a:avLst/>
            </a:prstGeom>
            <a:grpFill/>
          </p:spPr>
          <p:txBody>
            <a:bodyPr wrap="square" lIns="0" tIns="0" rIns="0" bIns="0" rtlCol="0"/>
            <a:lstStyle/>
            <a:p>
              <a:endParaRPr/>
            </a:p>
          </p:txBody>
        </p:sp>
        <p:sp>
          <p:nvSpPr>
            <p:cNvPr id="37" name="object 36"/>
            <p:cNvSpPr/>
            <p:nvPr/>
          </p:nvSpPr>
          <p:spPr>
            <a:xfrm>
              <a:off x="7440168" y="1766315"/>
              <a:ext cx="160020" cy="1319784"/>
            </a:xfrm>
            <a:prstGeom prst="rect">
              <a:avLst/>
            </a:prstGeom>
            <a:grpFill/>
          </p:spPr>
          <p:txBody>
            <a:bodyPr wrap="square" lIns="0" tIns="0" rIns="0" bIns="0" rtlCol="0"/>
            <a:lstStyle/>
            <a:p>
              <a:endParaRPr/>
            </a:p>
          </p:txBody>
        </p:sp>
        <p:sp>
          <p:nvSpPr>
            <p:cNvPr id="38" name="object 37"/>
            <p:cNvSpPr/>
            <p:nvPr/>
          </p:nvSpPr>
          <p:spPr>
            <a:xfrm>
              <a:off x="7139940" y="2807207"/>
              <a:ext cx="1851659" cy="1143000"/>
            </a:xfrm>
            <a:prstGeom prst="rect">
              <a:avLst/>
            </a:prstGeom>
            <a:grpFill/>
          </p:spPr>
          <p:txBody>
            <a:bodyPr wrap="square" lIns="0" tIns="0" rIns="0" bIns="0" rtlCol="0"/>
            <a:lstStyle/>
            <a:p>
              <a:endParaRPr/>
            </a:p>
          </p:txBody>
        </p:sp>
        <p:sp>
          <p:nvSpPr>
            <p:cNvPr id="39" name="object 38"/>
            <p:cNvSpPr/>
            <p:nvPr/>
          </p:nvSpPr>
          <p:spPr>
            <a:xfrm>
              <a:off x="7164324" y="3047999"/>
              <a:ext cx="1844039" cy="696468"/>
            </a:xfrm>
            <a:prstGeom prst="rect">
              <a:avLst/>
            </a:prstGeom>
            <a:grpFill/>
          </p:spPr>
          <p:txBody>
            <a:bodyPr wrap="square" lIns="0" tIns="0" rIns="0" bIns="0" rtlCol="0"/>
            <a:lstStyle/>
            <a:p>
              <a:endParaRPr/>
            </a:p>
          </p:txBody>
        </p:sp>
        <p:sp>
          <p:nvSpPr>
            <p:cNvPr id="40" name="object 39"/>
            <p:cNvSpPr/>
            <p:nvPr/>
          </p:nvSpPr>
          <p:spPr>
            <a:xfrm>
              <a:off x="7161276" y="2828543"/>
              <a:ext cx="1772412" cy="1063752"/>
            </a:xfrm>
            <a:prstGeom prst="rect">
              <a:avLst/>
            </a:prstGeom>
            <a:grpFill/>
            <a:effectLst>
              <a:softEdge rad="1270000"/>
            </a:effectLst>
          </p:spPr>
          <p:txBody>
            <a:bodyPr wrap="square" lIns="0" tIns="0" rIns="0" bIns="0" rtlCol="0"/>
            <a:lstStyle/>
            <a:p>
              <a:endParaRPr/>
            </a:p>
          </p:txBody>
        </p:sp>
      </p:grpSp>
      <p:sp>
        <p:nvSpPr>
          <p:cNvPr id="41" name="object 40"/>
          <p:cNvSpPr txBox="1"/>
          <p:nvPr/>
        </p:nvSpPr>
        <p:spPr>
          <a:xfrm>
            <a:off x="7778494" y="3400897"/>
            <a:ext cx="1775462" cy="857286"/>
          </a:xfrm>
          <a:prstGeom prst="rect">
            <a:avLst/>
          </a:prstGeom>
          <a:solidFill>
            <a:schemeClr val="accent1"/>
          </a:solidFill>
        </p:spPr>
        <p:txBody>
          <a:bodyPr vert="horz" wrap="square" lIns="0" tIns="36195" rIns="0" bIns="0" rtlCol="0">
            <a:spAutoFit/>
          </a:bodyPr>
          <a:lstStyle/>
          <a:p>
            <a:pPr marL="332740" marR="5080" indent="-320040" algn="ctr">
              <a:lnSpc>
                <a:spcPts val="1639"/>
              </a:lnSpc>
              <a:spcBef>
                <a:spcPts val="285"/>
              </a:spcBef>
            </a:pPr>
            <a:r>
              <a:rPr lang="en-GB" sz="1500" spc="-5" dirty="0" smtClean="0">
                <a:solidFill>
                  <a:srgbClr val="FFFFFF"/>
                </a:solidFill>
                <a:latin typeface="Abadi MT Condensed Light" charset="0"/>
                <a:ea typeface="Abadi MT Condensed Light" charset="0"/>
                <a:cs typeface="Abadi MT Condensed Light" charset="0"/>
              </a:rPr>
              <a:t>Use GridSearchCV on LogReg, SVM, Decision Tree and KNN models</a:t>
            </a:r>
            <a:endParaRPr sz="1500" dirty="0">
              <a:latin typeface="Abadi MT Condensed Light" charset="0"/>
              <a:ea typeface="Abadi MT Condensed Light" charset="0"/>
              <a:cs typeface="Abadi MT Condensed Light" charset="0"/>
            </a:endParaRPr>
          </a:p>
        </p:txBody>
      </p:sp>
      <p:grpSp>
        <p:nvGrpSpPr>
          <p:cNvPr id="42" name="object 41"/>
          <p:cNvGrpSpPr/>
          <p:nvPr/>
        </p:nvGrpSpPr>
        <p:grpSpPr>
          <a:xfrm>
            <a:off x="7780020" y="1874520"/>
            <a:ext cx="2790825" cy="1143000"/>
            <a:chOff x="7139940" y="1478280"/>
            <a:chExt cx="2790825" cy="1143000"/>
          </a:xfrm>
          <a:solidFill>
            <a:schemeClr val="accent1"/>
          </a:solidFill>
        </p:grpSpPr>
        <p:sp>
          <p:nvSpPr>
            <p:cNvPr id="43" name="object 42"/>
            <p:cNvSpPr/>
            <p:nvPr/>
          </p:nvSpPr>
          <p:spPr>
            <a:xfrm>
              <a:off x="7504176" y="1661160"/>
              <a:ext cx="2426207" cy="237744"/>
            </a:xfrm>
            <a:prstGeom prst="rect">
              <a:avLst/>
            </a:prstGeom>
            <a:grpFill/>
          </p:spPr>
          <p:txBody>
            <a:bodyPr wrap="square" lIns="0" tIns="0" rIns="0" bIns="0" rtlCol="0"/>
            <a:lstStyle/>
            <a:p>
              <a:endParaRPr/>
            </a:p>
          </p:txBody>
        </p:sp>
        <p:sp>
          <p:nvSpPr>
            <p:cNvPr id="44" name="object 43"/>
            <p:cNvSpPr/>
            <p:nvPr/>
          </p:nvSpPr>
          <p:spPr>
            <a:xfrm>
              <a:off x="7525512" y="1682496"/>
              <a:ext cx="2346959" cy="158496"/>
            </a:xfrm>
            <a:prstGeom prst="rect">
              <a:avLst/>
            </a:prstGeom>
            <a:grpFill/>
          </p:spPr>
          <p:txBody>
            <a:bodyPr wrap="square" lIns="0" tIns="0" rIns="0" bIns="0" rtlCol="0"/>
            <a:lstStyle/>
            <a:p>
              <a:endParaRPr/>
            </a:p>
          </p:txBody>
        </p:sp>
        <p:sp>
          <p:nvSpPr>
            <p:cNvPr id="45" name="object 44"/>
            <p:cNvSpPr/>
            <p:nvPr/>
          </p:nvSpPr>
          <p:spPr>
            <a:xfrm>
              <a:off x="7139940" y="1478280"/>
              <a:ext cx="1851659" cy="1143000"/>
            </a:xfrm>
            <a:prstGeom prst="rect">
              <a:avLst/>
            </a:prstGeom>
            <a:grpFill/>
          </p:spPr>
          <p:txBody>
            <a:bodyPr wrap="square" lIns="0" tIns="0" rIns="0" bIns="0" rtlCol="0"/>
            <a:lstStyle/>
            <a:p>
              <a:endParaRPr/>
            </a:p>
          </p:txBody>
        </p:sp>
        <p:sp>
          <p:nvSpPr>
            <p:cNvPr id="46" name="object 45"/>
            <p:cNvSpPr/>
            <p:nvPr/>
          </p:nvSpPr>
          <p:spPr>
            <a:xfrm>
              <a:off x="7226808" y="1615440"/>
              <a:ext cx="1717548" cy="903731"/>
            </a:xfrm>
            <a:prstGeom prst="rect">
              <a:avLst/>
            </a:prstGeom>
            <a:grpFill/>
          </p:spPr>
          <p:txBody>
            <a:bodyPr wrap="square" lIns="0" tIns="0" rIns="0" bIns="0" rtlCol="0"/>
            <a:lstStyle/>
            <a:p>
              <a:endParaRPr/>
            </a:p>
          </p:txBody>
        </p:sp>
        <p:sp>
          <p:nvSpPr>
            <p:cNvPr id="47" name="object 46"/>
            <p:cNvSpPr/>
            <p:nvPr/>
          </p:nvSpPr>
          <p:spPr>
            <a:xfrm>
              <a:off x="7161276" y="1499616"/>
              <a:ext cx="1772412" cy="1063752"/>
            </a:xfrm>
            <a:prstGeom prst="rect">
              <a:avLst/>
            </a:prstGeom>
            <a:grpFill/>
          </p:spPr>
          <p:txBody>
            <a:bodyPr wrap="square" lIns="0" tIns="0" rIns="0" bIns="0" rtlCol="0"/>
            <a:lstStyle/>
            <a:p>
              <a:endParaRPr/>
            </a:p>
          </p:txBody>
        </p:sp>
      </p:grpSp>
      <p:sp>
        <p:nvSpPr>
          <p:cNvPr id="48" name="object 47"/>
          <p:cNvSpPr txBox="1">
            <a:spLocks/>
          </p:cNvSpPr>
          <p:nvPr/>
        </p:nvSpPr>
        <p:spPr>
          <a:xfrm>
            <a:off x="8010619" y="2195765"/>
            <a:ext cx="1373505" cy="473078"/>
          </a:xfrm>
          <a:prstGeom prst="rect">
            <a:avLst/>
          </a:prstGeom>
          <a:solidFill>
            <a:schemeClr val="accent1"/>
          </a:solidFill>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smtClean="0">
                <a:solidFill>
                  <a:srgbClr val="FFFFFF"/>
                </a:solidFill>
                <a:latin typeface="Abadi MT Condensed Light" charset="0"/>
                <a:ea typeface="Abadi MT Condensed Light" charset="0"/>
                <a:cs typeface="Abadi MT Condensed Light" charset="0"/>
              </a:rPr>
              <a:t>Score models </a:t>
            </a:r>
            <a:r>
              <a:rPr lang="en-US" sz="1500" spc="-5" smtClean="0">
                <a:solidFill>
                  <a:srgbClr val="FFFFFF"/>
                </a:solidFill>
                <a:latin typeface="Abadi MT Condensed Light" charset="0"/>
                <a:ea typeface="Abadi MT Condensed Light" charset="0"/>
                <a:cs typeface="Abadi MT Condensed Light" charset="0"/>
              </a:rPr>
              <a:t>on split test set</a:t>
            </a:r>
            <a:endParaRPr lang="en-US" sz="1500" dirty="0">
              <a:latin typeface="Abadi MT Condensed Light" charset="0"/>
              <a:ea typeface="Abadi MT Condensed Light" charset="0"/>
              <a:cs typeface="Abadi MT Condensed Light" charset="0"/>
            </a:endParaRPr>
          </a:p>
        </p:txBody>
      </p:sp>
      <p:grpSp>
        <p:nvGrpSpPr>
          <p:cNvPr id="49" name="object 48"/>
          <p:cNvGrpSpPr/>
          <p:nvPr/>
        </p:nvGrpSpPr>
        <p:grpSpPr>
          <a:xfrm>
            <a:off x="10136123" y="1874520"/>
            <a:ext cx="1894839" cy="1143000"/>
            <a:chOff x="9496043" y="1478280"/>
            <a:chExt cx="1894839" cy="1143000"/>
          </a:xfrm>
          <a:solidFill>
            <a:schemeClr val="accent1"/>
          </a:solidFill>
        </p:grpSpPr>
        <p:sp>
          <p:nvSpPr>
            <p:cNvPr id="50" name="object 49"/>
            <p:cNvSpPr/>
            <p:nvPr/>
          </p:nvSpPr>
          <p:spPr>
            <a:xfrm>
              <a:off x="9496043" y="1478280"/>
              <a:ext cx="1851659" cy="1143000"/>
            </a:xfrm>
            <a:prstGeom prst="rect">
              <a:avLst/>
            </a:prstGeom>
            <a:grpFill/>
          </p:spPr>
          <p:txBody>
            <a:bodyPr wrap="square" lIns="0" tIns="0" rIns="0" bIns="0" rtlCol="0"/>
            <a:lstStyle/>
            <a:p>
              <a:endParaRPr/>
            </a:p>
          </p:txBody>
        </p:sp>
        <p:sp>
          <p:nvSpPr>
            <p:cNvPr id="51" name="object 50"/>
            <p:cNvSpPr/>
            <p:nvPr/>
          </p:nvSpPr>
          <p:spPr>
            <a:xfrm>
              <a:off x="9497567" y="1615440"/>
              <a:ext cx="1892807" cy="903731"/>
            </a:xfrm>
            <a:prstGeom prst="rect">
              <a:avLst/>
            </a:prstGeom>
            <a:grpFill/>
          </p:spPr>
          <p:txBody>
            <a:bodyPr wrap="square" lIns="0" tIns="0" rIns="0" bIns="0" rtlCol="0"/>
            <a:lstStyle/>
            <a:p>
              <a:endParaRPr/>
            </a:p>
          </p:txBody>
        </p:sp>
        <p:sp>
          <p:nvSpPr>
            <p:cNvPr id="52" name="object 51"/>
            <p:cNvSpPr/>
            <p:nvPr/>
          </p:nvSpPr>
          <p:spPr>
            <a:xfrm>
              <a:off x="9517379" y="1499616"/>
              <a:ext cx="1772412" cy="1063752"/>
            </a:xfrm>
            <a:prstGeom prst="rect">
              <a:avLst/>
            </a:prstGeom>
            <a:grpFill/>
          </p:spPr>
          <p:txBody>
            <a:bodyPr wrap="square" lIns="0" tIns="0" rIns="0" bIns="0" rtlCol="0"/>
            <a:lstStyle/>
            <a:p>
              <a:endParaRPr/>
            </a:p>
          </p:txBody>
        </p:sp>
      </p:grpSp>
      <p:sp>
        <p:nvSpPr>
          <p:cNvPr id="53" name="object 52"/>
          <p:cNvSpPr txBox="1"/>
          <p:nvPr/>
        </p:nvSpPr>
        <p:spPr>
          <a:xfrm>
            <a:off x="10274045" y="2209611"/>
            <a:ext cx="1539240" cy="456600"/>
          </a:xfrm>
          <a:prstGeom prst="rect">
            <a:avLst/>
          </a:prstGeom>
          <a:solidFill>
            <a:schemeClr val="accent1"/>
          </a:solidFill>
        </p:spPr>
        <p:txBody>
          <a:bodyPr vert="horz" wrap="square" lIns="0" tIns="33020" rIns="0" bIns="0" rtlCol="0">
            <a:spAutoFit/>
          </a:bodyPr>
          <a:lstStyle/>
          <a:p>
            <a:pPr marL="12700" marR="5080" indent="-1270" algn="ctr">
              <a:lnSpc>
                <a:spcPct val="91000"/>
              </a:lnSpc>
              <a:spcBef>
                <a:spcPts val="260"/>
              </a:spcBef>
            </a:pPr>
            <a:r>
              <a:rPr lang="en-GB" sz="1500" spc="-20" smtClean="0">
                <a:solidFill>
                  <a:srgbClr val="FFFFFF"/>
                </a:solidFill>
                <a:latin typeface="Abadi MT Condensed Light" charset="0"/>
                <a:ea typeface="Abadi MT Condensed Light" charset="0"/>
                <a:cs typeface="Abadi MT Condensed Light" charset="0"/>
              </a:rPr>
              <a:t>Confusion Matrix for all models</a:t>
            </a:r>
            <a:endParaRPr sz="1500" dirty="0">
              <a:latin typeface="Abadi MT Condensed Light" charset="0"/>
              <a:ea typeface="Abadi MT Condensed Light" charset="0"/>
              <a:cs typeface="Abadi MT Condensed Light" charset="0"/>
            </a:endParaRPr>
          </a:p>
        </p:txBody>
      </p:sp>
      <p:sp>
        <p:nvSpPr>
          <p:cNvPr id="54" name="object 42"/>
          <p:cNvSpPr/>
          <p:nvPr/>
        </p:nvSpPr>
        <p:spPr>
          <a:xfrm rot="5400000">
            <a:off x="10262106" y="3215315"/>
            <a:ext cx="709295" cy="254891"/>
          </a:xfrm>
          <a:prstGeom prst="rect">
            <a:avLst/>
          </a:prstGeom>
          <a:solidFill>
            <a:schemeClr val="accent1"/>
          </a:solidFill>
        </p:spPr>
        <p:txBody>
          <a:bodyPr wrap="square" lIns="0" tIns="0" rIns="0" bIns="0" rtlCol="0"/>
          <a:lstStyle/>
          <a:p>
            <a:endParaRPr/>
          </a:p>
        </p:txBody>
      </p:sp>
      <p:sp>
        <p:nvSpPr>
          <p:cNvPr id="55" name="object 51"/>
          <p:cNvSpPr/>
          <p:nvPr/>
        </p:nvSpPr>
        <p:spPr>
          <a:xfrm>
            <a:off x="10157459" y="3585716"/>
            <a:ext cx="1772412" cy="1063752"/>
          </a:xfrm>
          <a:prstGeom prst="rect">
            <a:avLst/>
          </a:prstGeom>
          <a:solidFill>
            <a:schemeClr val="accent1"/>
          </a:solidFill>
        </p:spPr>
        <p:txBody>
          <a:bodyPr wrap="square" lIns="0" tIns="0" rIns="0" bIns="0" rtlCol="0"/>
          <a:lstStyle/>
          <a:p>
            <a:endParaRPr/>
          </a:p>
        </p:txBody>
      </p:sp>
      <p:sp>
        <p:nvSpPr>
          <p:cNvPr id="57" name="object 52"/>
          <p:cNvSpPr txBox="1"/>
          <p:nvPr/>
        </p:nvSpPr>
        <p:spPr>
          <a:xfrm>
            <a:off x="10274045" y="3872572"/>
            <a:ext cx="1539240" cy="456600"/>
          </a:xfrm>
          <a:prstGeom prst="rect">
            <a:avLst/>
          </a:prstGeom>
          <a:solidFill>
            <a:schemeClr val="accent1"/>
          </a:solidFill>
        </p:spPr>
        <p:txBody>
          <a:bodyPr vert="horz" wrap="square" lIns="0" tIns="33020" rIns="0" bIns="0" rtlCol="0">
            <a:spAutoFit/>
          </a:bodyPr>
          <a:lstStyle/>
          <a:p>
            <a:pPr marL="12700" marR="5080" indent="-1270" algn="ctr">
              <a:lnSpc>
                <a:spcPct val="91000"/>
              </a:lnSpc>
              <a:spcBef>
                <a:spcPts val="260"/>
              </a:spcBef>
            </a:pPr>
            <a:r>
              <a:rPr lang="en-GB" sz="1500" spc="-20" dirty="0" err="1" smtClean="0">
                <a:solidFill>
                  <a:srgbClr val="FFFFFF"/>
                </a:solidFill>
                <a:latin typeface="Abadi MT Condensed Light" charset="0"/>
                <a:ea typeface="Abadi MT Condensed Light" charset="0"/>
                <a:cs typeface="Abadi MT Condensed Light" charset="0"/>
              </a:rPr>
              <a:t>Barplot</a:t>
            </a:r>
            <a:r>
              <a:rPr lang="en-GB" sz="1500" spc="-20" dirty="0" smtClean="0">
                <a:solidFill>
                  <a:srgbClr val="FFFFFF"/>
                </a:solidFill>
                <a:latin typeface="Abadi MT Condensed Light" charset="0"/>
                <a:ea typeface="Abadi MT Condensed Light" charset="0"/>
                <a:cs typeface="Abadi MT Condensed Light" charset="0"/>
              </a:rPr>
              <a:t> to compare scores of models</a:t>
            </a:r>
            <a:endParaRPr sz="15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xmlns="" id="{ED8F4877-D962-4130-8512-2C5408972F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11" y="1534317"/>
            <a:ext cx="8341466" cy="4692075"/>
          </a:xfrm>
          <a:prstGeom prst="rect">
            <a:avLst/>
          </a:prstGeom>
        </p:spPr>
      </p:pic>
      <p:sp>
        <p:nvSpPr>
          <p:cNvPr id="9" name="Text Placeholder 2">
            <a:extLst>
              <a:ext uri="{FF2B5EF4-FFF2-40B4-BE49-F238E27FC236}">
                <a16:creationId xmlns:a16="http://schemas.microsoft.com/office/drawing/2014/main" xmlns="" id="{AB0AB2AC-B7E6-6849-9AE9-697369407F8F}"/>
              </a:ext>
            </a:extLst>
          </p:cNvPr>
          <p:cNvSpPr txBox="1">
            <a:spLocks/>
          </p:cNvSpPr>
          <p:nvPr/>
        </p:nvSpPr>
        <p:spPr>
          <a:xfrm>
            <a:off x="9235440" y="1576339"/>
            <a:ext cx="2834640" cy="4650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smtClean="0">
                <a:latin typeface="Abadi MT Condensed Light" charset="0"/>
                <a:ea typeface="Abadi MT Condensed Light" charset="0"/>
                <a:cs typeface="Abadi MT Condensed Light" charset="0"/>
              </a:rPr>
              <a:t>This is a preview of the </a:t>
            </a:r>
            <a:r>
              <a:rPr lang="en-US" sz="2200" dirty="0" err="1" smtClean="0">
                <a:latin typeface="Abadi MT Condensed Light" charset="0"/>
                <a:ea typeface="Abadi MT Condensed Light" charset="0"/>
                <a:cs typeface="Abadi MT Condensed Light" charset="0"/>
              </a:rPr>
              <a:t>Plotly</a:t>
            </a:r>
            <a:r>
              <a:rPr lang="en-US" sz="2200" dirty="0" smtClean="0">
                <a:latin typeface="Abadi MT Condensed Light" charset="0"/>
                <a:ea typeface="Abadi MT Condensed Light" charset="0"/>
                <a:cs typeface="Abadi MT Condensed Light" charset="0"/>
              </a:rPr>
              <a:t> dashboard. The next slides will show the results of EDA with visualization, EDA with SQL, Interactive Map with Folium and finally, the results of our model with around 83% accuracy.</a:t>
            </a:r>
            <a:endParaRPr lang="en-US" sz="22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solidFill>
                  <a:srgbClr val="7030A0"/>
                </a:solidFill>
                <a:latin typeface="Abadi MT Condensed Light" charset="0"/>
                <a:ea typeface="Abadi MT Condensed Light" charset="0"/>
                <a:cs typeface="Abadi MT Condensed Light" charset="0"/>
              </a:rPr>
              <a:t>Graphic suggests an increase in success rate over time (indicated in Flight Number).</a:t>
            </a:r>
          </a:p>
          <a:p>
            <a:r>
              <a:rPr lang="en-US" dirty="0" smtClean="0">
                <a:solidFill>
                  <a:srgbClr val="7030A0"/>
                </a:solidFill>
                <a:latin typeface="Abadi MT Condensed Light" charset="0"/>
                <a:ea typeface="Abadi MT Condensed Light" charset="0"/>
                <a:cs typeface="Abadi MT Condensed Light" charset="0"/>
              </a:rPr>
              <a:t>Likely a great breakthrough around flight 20 which significantly increased the success rate.</a:t>
            </a:r>
          </a:p>
          <a:p>
            <a:r>
              <a:rPr lang="en-US" dirty="0" smtClean="0">
                <a:solidFill>
                  <a:srgbClr val="7030A0"/>
                </a:solidFill>
                <a:latin typeface="Abadi MT Condensed Light" charset="0"/>
                <a:ea typeface="Abadi MT Condensed Light" charset="0"/>
                <a:cs typeface="Abadi MT Condensed Light" charset="0"/>
              </a:rPr>
              <a:t>CCAFS seems to be the main launch site as it has the most volume.</a:t>
            </a:r>
            <a:endParaRPr lang="en-US" dirty="0">
              <a:solidFill>
                <a:srgbClr val="7030A0"/>
              </a:solidFill>
              <a:latin typeface="Abadi MT Condensed Light" charset="0"/>
              <a:ea typeface="Abadi MT Condensed Light" charset="0"/>
              <a:cs typeface="Abadi MT Condensed Light" charset="0"/>
            </a:endParaRP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10"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Flight Number vs Launch Site</a:t>
            </a:r>
            <a:endParaRPr lang="en-US" dirty="0">
              <a:solidFill>
                <a:srgbClr val="0B49CB"/>
              </a:solidFill>
            </a:endParaRPr>
          </a:p>
        </p:txBody>
      </p:sp>
      <p:sp>
        <p:nvSpPr>
          <p:cNvPr id="7" name="object 7"/>
          <p:cNvSpPr/>
          <p:nvPr/>
        </p:nvSpPr>
        <p:spPr>
          <a:xfrm>
            <a:off x="39370" y="1493968"/>
            <a:ext cx="12100560" cy="2377440"/>
          </a:xfrm>
          <a:prstGeom prst="rect">
            <a:avLst/>
          </a:prstGeom>
          <a:blipFill>
            <a:blip r:embed="rId4" cstate="print"/>
            <a:stretch>
              <a:fillRect/>
            </a:stretch>
          </a:blipFill>
        </p:spPr>
        <p:txBody>
          <a:bodyPr wrap="square" lIns="0" tIns="0" rIns="0" bIns="0" rtlCol="0"/>
          <a:lstStyle/>
          <a:p>
            <a:endParaRPr/>
          </a:p>
        </p:txBody>
      </p:sp>
      <p:sp>
        <p:nvSpPr>
          <p:cNvPr id="8" name="Text Placeholder 2">
            <a:extLst>
              <a:ext uri="{FF2B5EF4-FFF2-40B4-BE49-F238E27FC236}">
                <a16:creationId xmlns:a16="http://schemas.microsoft.com/office/drawing/2014/main" xmlns="" id="{AB0AB2AC-B7E6-6849-9AE9-697369407F8F}"/>
              </a:ext>
            </a:extLst>
          </p:cNvPr>
          <p:cNvSpPr txBox="1">
            <a:spLocks/>
          </p:cNvSpPr>
          <p:nvPr/>
        </p:nvSpPr>
        <p:spPr>
          <a:xfrm>
            <a:off x="721328" y="3901366"/>
            <a:ext cx="6228112" cy="3763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smtClean="0">
                <a:latin typeface="Abadi MT Condensed Light" charset="0"/>
                <a:ea typeface="Abadi MT Condensed Light" charset="0"/>
                <a:cs typeface="Abadi MT Condensed Light" charset="0"/>
              </a:rPr>
              <a:t>Green indicates successful launch; Purple indicates unsuccessful launch.</a:t>
            </a:r>
            <a:endParaRPr lang="en-US" sz="16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0031750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solidFill>
                  <a:srgbClr val="7030A0"/>
                </a:solidFill>
                <a:latin typeface="Abadi MT Condensed Light" charset="0"/>
                <a:ea typeface="Abadi MT Condensed Light" charset="0"/>
                <a:cs typeface="Abadi MT Condensed Light" charset="0"/>
              </a:rPr>
              <a:t>Payload mass appears to fall mostly between 0-6000 kg.</a:t>
            </a:r>
          </a:p>
          <a:p>
            <a:r>
              <a:rPr lang="en-US" dirty="0" smtClean="0">
                <a:solidFill>
                  <a:srgbClr val="7030A0"/>
                </a:solidFill>
                <a:latin typeface="Abadi MT Condensed Light" charset="0"/>
                <a:ea typeface="Abadi MT Condensed Light" charset="0"/>
                <a:cs typeface="Abadi MT Condensed Light" charset="0"/>
              </a:rPr>
              <a:t>Different launch sites also seem to use different payload mass.</a:t>
            </a:r>
            <a:endParaRPr lang="en-US" dirty="0">
              <a:solidFill>
                <a:srgbClr val="7030A0"/>
              </a:solidFill>
              <a:latin typeface="Abadi MT Condensed Light" charset="0"/>
              <a:ea typeface="Abadi MT Condensed Light" charset="0"/>
              <a:cs typeface="Abadi MT Condensed Light" charset="0"/>
            </a:endParaRP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10"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vs Launch Site</a:t>
            </a:r>
            <a:endParaRPr lang="en-US" dirty="0">
              <a:solidFill>
                <a:srgbClr val="0B49CB"/>
              </a:solidFill>
            </a:endParaRPr>
          </a:p>
        </p:txBody>
      </p:sp>
      <p:sp>
        <p:nvSpPr>
          <p:cNvPr id="8" name="Text Placeholder 2">
            <a:extLst>
              <a:ext uri="{FF2B5EF4-FFF2-40B4-BE49-F238E27FC236}">
                <a16:creationId xmlns:a16="http://schemas.microsoft.com/office/drawing/2014/main" xmlns="" id="{AB0AB2AC-B7E6-6849-9AE9-697369407F8F}"/>
              </a:ext>
            </a:extLst>
          </p:cNvPr>
          <p:cNvSpPr txBox="1">
            <a:spLocks/>
          </p:cNvSpPr>
          <p:nvPr/>
        </p:nvSpPr>
        <p:spPr>
          <a:xfrm>
            <a:off x="721328" y="3901366"/>
            <a:ext cx="6228112" cy="3763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smtClean="0">
                <a:latin typeface="Abadi MT Condensed Light" charset="0"/>
                <a:ea typeface="Abadi MT Condensed Light" charset="0"/>
                <a:cs typeface="Abadi MT Condensed Light" charset="0"/>
              </a:rPr>
              <a:t>Green indicates successful launch; Purple indicates unsuccessful launch.</a:t>
            </a:r>
            <a:endParaRPr lang="en-US" sz="1600" dirty="0">
              <a:latin typeface="Abadi MT Condensed Light" charset="0"/>
              <a:ea typeface="Abadi MT Condensed Light" charset="0"/>
              <a:cs typeface="Abadi MT Condensed Light" charset="0"/>
            </a:endParaRPr>
          </a:p>
        </p:txBody>
      </p:sp>
      <p:sp>
        <p:nvSpPr>
          <p:cNvPr id="9" name="object 7"/>
          <p:cNvSpPr/>
          <p:nvPr/>
        </p:nvSpPr>
        <p:spPr>
          <a:xfrm>
            <a:off x="39623" y="1577339"/>
            <a:ext cx="12100560" cy="237743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95716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a:t>
            </a:r>
            <a:r>
              <a:rPr lang="en-US" sz="2200" dirty="0" smtClean="0">
                <a:solidFill>
                  <a:schemeClr val="accent3">
                    <a:lumMod val="25000"/>
                  </a:schemeClr>
                </a:solidFill>
                <a:latin typeface="Abadi"/>
              </a:rPr>
              <a:t>Summary – slide 3</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Introduction – slide 4</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Methodology – slide 6</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Results – slide 16</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Conclusion – slide 45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rPr>
              <a:t>Appendix – slide 46 </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0011" y="5018114"/>
            <a:ext cx="10515600" cy="1500187"/>
          </a:xfrm>
        </p:spPr>
        <p:txBody>
          <a:bodyPr>
            <a:normAutofit fontScale="62500" lnSpcReduction="20000"/>
          </a:bodyPr>
          <a:lstStyle/>
          <a:p>
            <a:r>
              <a:rPr lang="en-US" dirty="0" smtClean="0">
                <a:solidFill>
                  <a:srgbClr val="7030A0"/>
                </a:solidFill>
                <a:latin typeface="Abadi MT Condensed Light" charset="0"/>
                <a:ea typeface="Abadi MT Condensed Light" charset="0"/>
                <a:cs typeface="Abadi MT Condensed Light" charset="0"/>
              </a:rPr>
              <a:t>ES-L1(1), GEO(1), HEO(1) have 100% success rate (sample sizes in parenthesis)</a:t>
            </a:r>
          </a:p>
          <a:p>
            <a:r>
              <a:rPr lang="en-US" dirty="0" smtClean="0">
                <a:solidFill>
                  <a:srgbClr val="7030A0"/>
                </a:solidFill>
                <a:latin typeface="Abadi MT Condensed Light" charset="0"/>
                <a:ea typeface="Abadi MT Condensed Light" charset="0"/>
                <a:cs typeface="Abadi MT Condensed Light" charset="0"/>
              </a:rPr>
              <a:t>SSO(5) has 100% success rate</a:t>
            </a:r>
          </a:p>
          <a:p>
            <a:r>
              <a:rPr lang="en-US" dirty="0" smtClean="0">
                <a:solidFill>
                  <a:srgbClr val="7030A0"/>
                </a:solidFill>
                <a:latin typeface="Abadi MT Condensed Light" charset="0"/>
                <a:ea typeface="Abadi MT Condensed Light" charset="0"/>
                <a:cs typeface="Abadi MT Condensed Light" charset="0"/>
              </a:rPr>
              <a:t>VLEO(14) has decent success rate and attempts</a:t>
            </a:r>
          </a:p>
          <a:p>
            <a:r>
              <a:rPr lang="en-US" dirty="0" smtClean="0">
                <a:solidFill>
                  <a:srgbClr val="7030A0"/>
                </a:solidFill>
                <a:latin typeface="Abadi MT Condensed Light" charset="0"/>
                <a:ea typeface="Abadi MT Condensed Light" charset="0"/>
                <a:cs typeface="Abadi MT Condensed Light" charset="0"/>
              </a:rPr>
              <a:t>SO(1) has 0% success rate</a:t>
            </a:r>
          </a:p>
          <a:p>
            <a:r>
              <a:rPr lang="en-US" dirty="0" smtClean="0">
                <a:solidFill>
                  <a:srgbClr val="7030A0"/>
                </a:solidFill>
                <a:latin typeface="Abadi MT Condensed Light" charset="0"/>
                <a:ea typeface="Abadi MT Condensed Light" charset="0"/>
                <a:cs typeface="Abadi MT Condensed Light" charset="0"/>
              </a:rPr>
              <a:t>GTO(27) has around 50% success rate, but larges sample</a:t>
            </a:r>
            <a:endParaRPr lang="en-US" dirty="0">
              <a:solidFill>
                <a:srgbClr val="7030A0"/>
              </a:solidFill>
              <a:latin typeface="Abadi MT Condensed Light" charset="0"/>
              <a:ea typeface="Abadi MT Condensed Light" charset="0"/>
              <a:cs typeface="Abadi MT Condensed Light" charset="0"/>
            </a:endParaRP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10"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a:t>
            </a:r>
            <a:r>
              <a:rPr lang="en-US" dirty="0" smtClean="0">
                <a:solidFill>
                  <a:srgbClr val="0B49CB"/>
                </a:solidFill>
                <a:latin typeface="Abadi"/>
              </a:rPr>
              <a:t>Type</a:t>
            </a:r>
            <a:endParaRPr lang="en-US" dirty="0">
              <a:solidFill>
                <a:srgbClr val="0B49CB"/>
              </a:solidFill>
            </a:endParaRPr>
          </a:p>
        </p:txBody>
      </p:sp>
      <p:sp>
        <p:nvSpPr>
          <p:cNvPr id="8" name="Text Placeholder 2">
            <a:extLst>
              <a:ext uri="{FF2B5EF4-FFF2-40B4-BE49-F238E27FC236}">
                <a16:creationId xmlns:a16="http://schemas.microsoft.com/office/drawing/2014/main" xmlns="" id="{AB0AB2AC-B7E6-6849-9AE9-697369407F8F}"/>
              </a:ext>
            </a:extLst>
          </p:cNvPr>
          <p:cNvSpPr txBox="1">
            <a:spLocks/>
          </p:cNvSpPr>
          <p:nvPr/>
        </p:nvSpPr>
        <p:spPr>
          <a:xfrm>
            <a:off x="7040880" y="3124200"/>
            <a:ext cx="2712720" cy="1371600"/>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smtClean="0">
                <a:latin typeface="Abadi MT Condensed Light" charset="0"/>
                <a:ea typeface="Abadi MT Condensed Light" charset="0"/>
                <a:cs typeface="Abadi MT Condensed Light" charset="0"/>
              </a:rPr>
              <a:t>Success Rate Scale with</a:t>
            </a:r>
          </a:p>
          <a:p>
            <a:pPr marL="0" indent="0">
              <a:lnSpc>
                <a:spcPct val="100000"/>
              </a:lnSpc>
              <a:spcBef>
                <a:spcPts val="1400"/>
              </a:spcBef>
              <a:buFont typeface="Arial" panose="020B0604020202020204" pitchFamily="34" charset="0"/>
              <a:buNone/>
            </a:pPr>
            <a:r>
              <a:rPr lang="en-US" sz="1600" dirty="0" smtClean="0">
                <a:latin typeface="Abadi MT Condensed Light" charset="0"/>
                <a:ea typeface="Abadi MT Condensed Light" charset="0"/>
                <a:cs typeface="Abadi MT Condensed Light" charset="0"/>
              </a:rPr>
              <a:t>0 as 0%</a:t>
            </a:r>
          </a:p>
          <a:p>
            <a:pPr marL="0" indent="0">
              <a:lnSpc>
                <a:spcPct val="100000"/>
              </a:lnSpc>
              <a:spcBef>
                <a:spcPts val="1400"/>
              </a:spcBef>
              <a:buFont typeface="Arial" panose="020B0604020202020204" pitchFamily="34" charset="0"/>
              <a:buNone/>
            </a:pPr>
            <a:r>
              <a:rPr lang="en-US" sz="1600" dirty="0" smtClean="0">
                <a:latin typeface="Abadi MT Condensed Light" charset="0"/>
                <a:ea typeface="Abadi MT Condensed Light" charset="0"/>
                <a:cs typeface="Abadi MT Condensed Light" charset="0"/>
              </a:rPr>
              <a:t>0.6 as 60%</a:t>
            </a:r>
          </a:p>
          <a:p>
            <a:pPr marL="0" indent="0">
              <a:lnSpc>
                <a:spcPct val="100000"/>
              </a:lnSpc>
              <a:spcBef>
                <a:spcPts val="1400"/>
              </a:spcBef>
              <a:buFont typeface="Arial" panose="020B0604020202020204" pitchFamily="34" charset="0"/>
              <a:buNone/>
            </a:pPr>
            <a:r>
              <a:rPr lang="en-US" sz="1600" dirty="0" smtClean="0">
                <a:latin typeface="Abadi MT Condensed Light" charset="0"/>
                <a:ea typeface="Abadi MT Condensed Light" charset="0"/>
                <a:cs typeface="Abadi MT Condensed Light" charset="0"/>
              </a:rPr>
              <a:t>1 as 100%</a:t>
            </a:r>
          </a:p>
          <a:p>
            <a:pPr marL="0" indent="0">
              <a:lnSpc>
                <a:spcPct val="100000"/>
              </a:lnSpc>
              <a:spcBef>
                <a:spcPts val="1400"/>
              </a:spcBef>
              <a:buFont typeface="Arial" panose="020B0604020202020204" pitchFamily="34" charset="0"/>
              <a:buNone/>
            </a:pPr>
            <a:endParaRPr lang="en-US" sz="1600" dirty="0">
              <a:latin typeface="Abadi MT Condensed Light" charset="0"/>
              <a:ea typeface="Abadi MT Condensed Light" charset="0"/>
              <a:cs typeface="Abadi MT Condensed Light" charset="0"/>
            </a:endParaRPr>
          </a:p>
        </p:txBody>
      </p:sp>
      <p:sp>
        <p:nvSpPr>
          <p:cNvPr id="7" name="object 7"/>
          <p:cNvSpPr/>
          <p:nvPr/>
        </p:nvSpPr>
        <p:spPr>
          <a:xfrm>
            <a:off x="721328" y="1367028"/>
            <a:ext cx="5572792" cy="351434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270717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687819"/>
          </a:xfrm>
        </p:spPr>
        <p:txBody>
          <a:bodyPr>
            <a:normAutofit fontScale="92500"/>
          </a:bodyPr>
          <a:lstStyle/>
          <a:p>
            <a:r>
              <a:rPr lang="en-US" dirty="0" smtClean="0">
                <a:solidFill>
                  <a:srgbClr val="7030A0"/>
                </a:solidFill>
                <a:latin typeface="Abadi MT Condensed Light" charset="0"/>
                <a:ea typeface="Abadi MT Condensed Light" charset="0"/>
                <a:cs typeface="Abadi MT Condensed Light" charset="0"/>
              </a:rPr>
              <a:t>Launch Orbit preferences changed over Flight Number.</a:t>
            </a:r>
          </a:p>
          <a:p>
            <a:r>
              <a:rPr lang="en-US" dirty="0" smtClean="0">
                <a:solidFill>
                  <a:srgbClr val="7030A0"/>
                </a:solidFill>
                <a:latin typeface="Abadi MT Condensed Light" charset="0"/>
                <a:ea typeface="Abadi MT Condensed Light" charset="0"/>
                <a:cs typeface="Abadi MT Condensed Light" charset="0"/>
              </a:rPr>
              <a:t>Launch outcome seems to correlate with this preference.</a:t>
            </a:r>
          </a:p>
          <a:p>
            <a:r>
              <a:rPr lang="en-US" dirty="0" smtClean="0">
                <a:solidFill>
                  <a:srgbClr val="7030A0"/>
                </a:solidFill>
                <a:latin typeface="Abadi MT Condensed Light" charset="0"/>
                <a:ea typeface="Abadi MT Condensed Light" charset="0"/>
                <a:cs typeface="Abadi MT Condensed Light" charset="0"/>
              </a:rPr>
              <a:t>SpaceX started with LEO orbits which saw moderate success and then switched to VLEO in recent launches.</a:t>
            </a:r>
          </a:p>
          <a:p>
            <a:r>
              <a:rPr lang="en-US" dirty="0" smtClean="0">
                <a:solidFill>
                  <a:srgbClr val="7030A0"/>
                </a:solidFill>
                <a:latin typeface="Abadi MT Condensed Light" charset="0"/>
                <a:ea typeface="Abadi MT Condensed Light" charset="0"/>
                <a:cs typeface="Abadi MT Condensed Light" charset="0"/>
              </a:rPr>
              <a:t>SpaceX appears to perform better in lower orbits or Sun-synchronous orbits.</a:t>
            </a: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10"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a:t>
            </a:r>
            <a:r>
              <a:rPr lang="en-US" dirty="0" smtClean="0">
                <a:solidFill>
                  <a:srgbClr val="0B49CB"/>
                </a:solidFill>
                <a:latin typeface="Abadi"/>
              </a:rPr>
              <a:t>Type</a:t>
            </a:r>
            <a:endParaRPr lang="en-US" dirty="0">
              <a:solidFill>
                <a:srgbClr val="0B49CB"/>
              </a:solidFill>
            </a:endParaRPr>
          </a:p>
        </p:txBody>
      </p:sp>
      <p:sp>
        <p:nvSpPr>
          <p:cNvPr id="8" name="Text Placeholder 2">
            <a:extLst>
              <a:ext uri="{FF2B5EF4-FFF2-40B4-BE49-F238E27FC236}">
                <a16:creationId xmlns:a16="http://schemas.microsoft.com/office/drawing/2014/main" xmlns="" id="{AB0AB2AC-B7E6-6849-9AE9-697369407F8F}"/>
              </a:ext>
            </a:extLst>
          </p:cNvPr>
          <p:cNvSpPr txBox="1">
            <a:spLocks/>
          </p:cNvSpPr>
          <p:nvPr/>
        </p:nvSpPr>
        <p:spPr>
          <a:xfrm>
            <a:off x="721328" y="3901366"/>
            <a:ext cx="6228112" cy="3763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smtClean="0">
                <a:latin typeface="Abadi MT Condensed Light" charset="0"/>
                <a:ea typeface="Abadi MT Condensed Light" charset="0"/>
                <a:cs typeface="Abadi MT Condensed Light" charset="0"/>
              </a:rPr>
              <a:t>Green indicates successful launch; Purple indicates unsuccessful launch.</a:t>
            </a:r>
            <a:endParaRPr lang="en-US" sz="1600" dirty="0">
              <a:latin typeface="Abadi MT Condensed Light" charset="0"/>
              <a:ea typeface="Abadi MT Condensed Light" charset="0"/>
              <a:cs typeface="Abadi MT Condensed Light" charset="0"/>
            </a:endParaRPr>
          </a:p>
        </p:txBody>
      </p:sp>
      <p:sp>
        <p:nvSpPr>
          <p:cNvPr id="7" name="object 7"/>
          <p:cNvSpPr/>
          <p:nvPr/>
        </p:nvSpPr>
        <p:spPr>
          <a:xfrm>
            <a:off x="45719" y="1568195"/>
            <a:ext cx="12094464" cy="237591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2988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687819"/>
          </a:xfrm>
        </p:spPr>
        <p:txBody>
          <a:bodyPr>
            <a:normAutofit/>
          </a:bodyPr>
          <a:lstStyle/>
          <a:p>
            <a:r>
              <a:rPr lang="en-US" dirty="0" smtClean="0">
                <a:solidFill>
                  <a:srgbClr val="7030A0"/>
                </a:solidFill>
                <a:latin typeface="Abadi MT Condensed Light" charset="0"/>
                <a:ea typeface="Abadi MT Condensed Light" charset="0"/>
                <a:cs typeface="Abadi MT Condensed Light" charset="0"/>
              </a:rPr>
              <a:t>Payload Mass seems to correlate with orbit.</a:t>
            </a:r>
          </a:p>
          <a:p>
            <a:r>
              <a:rPr lang="en-US" dirty="0" smtClean="0">
                <a:solidFill>
                  <a:srgbClr val="7030A0"/>
                </a:solidFill>
                <a:latin typeface="Abadi MT Condensed Light" charset="0"/>
                <a:ea typeface="Abadi MT Condensed Light" charset="0"/>
                <a:cs typeface="Abadi MT Condensed Light" charset="0"/>
              </a:rPr>
              <a:t>HEO and SSO seem to have relatively low payload mass.</a:t>
            </a:r>
          </a:p>
          <a:p>
            <a:r>
              <a:rPr lang="en-US" dirty="0" smtClean="0">
                <a:solidFill>
                  <a:srgbClr val="7030A0"/>
                </a:solidFill>
                <a:latin typeface="Abadi MT Condensed Light" charset="0"/>
                <a:ea typeface="Abadi MT Condensed Light" charset="0"/>
                <a:cs typeface="Abadi MT Condensed Light" charset="0"/>
              </a:rPr>
              <a:t>The other most successful orbit, VLEO, only has payload mass values in the higher end of the range.</a:t>
            </a: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10"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a:t>
            </a:r>
            <a:r>
              <a:rPr lang="en-US" dirty="0" smtClean="0">
                <a:solidFill>
                  <a:srgbClr val="0B49CB"/>
                </a:solidFill>
                <a:latin typeface="Abadi"/>
              </a:rPr>
              <a:t>Type</a:t>
            </a:r>
            <a:endParaRPr lang="en-US" dirty="0">
              <a:solidFill>
                <a:srgbClr val="0B49CB"/>
              </a:solidFill>
            </a:endParaRPr>
          </a:p>
        </p:txBody>
      </p:sp>
      <p:sp>
        <p:nvSpPr>
          <p:cNvPr id="8" name="Text Placeholder 2">
            <a:extLst>
              <a:ext uri="{FF2B5EF4-FFF2-40B4-BE49-F238E27FC236}">
                <a16:creationId xmlns:a16="http://schemas.microsoft.com/office/drawing/2014/main" xmlns="" id="{AB0AB2AC-B7E6-6849-9AE9-697369407F8F}"/>
              </a:ext>
            </a:extLst>
          </p:cNvPr>
          <p:cNvSpPr txBox="1">
            <a:spLocks/>
          </p:cNvSpPr>
          <p:nvPr/>
        </p:nvSpPr>
        <p:spPr>
          <a:xfrm>
            <a:off x="721328" y="3901366"/>
            <a:ext cx="6228112" cy="3763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smtClean="0">
                <a:latin typeface="Abadi MT Condensed Light" charset="0"/>
                <a:ea typeface="Abadi MT Condensed Light" charset="0"/>
                <a:cs typeface="Abadi MT Condensed Light" charset="0"/>
              </a:rPr>
              <a:t>Green indicates successful launch; Purple indicates unsuccessful launch.</a:t>
            </a:r>
            <a:endParaRPr lang="en-US" sz="1600" dirty="0">
              <a:latin typeface="Abadi MT Condensed Light" charset="0"/>
              <a:ea typeface="Abadi MT Condensed Light" charset="0"/>
              <a:cs typeface="Abadi MT Condensed Light" charset="0"/>
            </a:endParaRPr>
          </a:p>
        </p:txBody>
      </p:sp>
      <p:sp>
        <p:nvSpPr>
          <p:cNvPr id="9" name="object 7"/>
          <p:cNvSpPr/>
          <p:nvPr/>
        </p:nvSpPr>
        <p:spPr>
          <a:xfrm>
            <a:off x="45719" y="1554479"/>
            <a:ext cx="12094464" cy="237591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058462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0011" y="5018114"/>
            <a:ext cx="10515600" cy="1500187"/>
          </a:xfrm>
        </p:spPr>
        <p:txBody>
          <a:bodyPr>
            <a:normAutofit/>
          </a:bodyPr>
          <a:lstStyle/>
          <a:p>
            <a:r>
              <a:rPr lang="en-US" dirty="0" smtClean="0">
                <a:solidFill>
                  <a:srgbClr val="7030A0"/>
                </a:solidFill>
                <a:latin typeface="Abadi MT Condensed Light" charset="0"/>
                <a:ea typeface="Abadi MT Condensed Light" charset="0"/>
                <a:cs typeface="Abadi MT Condensed Light" charset="0"/>
              </a:rPr>
              <a:t>Success generally increases over time since 2013 with a slight decrease in 2018.</a:t>
            </a:r>
          </a:p>
          <a:p>
            <a:r>
              <a:rPr lang="en-US" dirty="0" smtClean="0">
                <a:solidFill>
                  <a:srgbClr val="7030A0"/>
                </a:solidFill>
                <a:latin typeface="Abadi MT Condensed Light" charset="0"/>
                <a:ea typeface="Abadi MT Condensed Light" charset="0"/>
                <a:cs typeface="Abadi MT Condensed Light" charset="0"/>
              </a:rPr>
              <a:t>Success in recent years is around 80%.</a:t>
            </a:r>
            <a:endParaRPr lang="en-US" dirty="0">
              <a:solidFill>
                <a:srgbClr val="7030A0"/>
              </a:solidFill>
              <a:latin typeface="Abadi MT Condensed Light" charset="0"/>
              <a:ea typeface="Abadi MT Condensed Light" charset="0"/>
              <a:cs typeface="Abadi MT Condensed Light" charset="0"/>
            </a:endParaRP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10"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a:t>
            </a:r>
            <a:r>
              <a:rPr lang="en-US" dirty="0" smtClean="0">
                <a:solidFill>
                  <a:srgbClr val="0B49CB"/>
                </a:solidFill>
                <a:latin typeface="Abadi"/>
              </a:rPr>
              <a:t>Trend</a:t>
            </a:r>
            <a:endParaRPr lang="en-US" dirty="0">
              <a:solidFill>
                <a:srgbClr val="0B49CB"/>
              </a:solidFill>
              <a:latin typeface="Abadi"/>
            </a:endParaRPr>
          </a:p>
        </p:txBody>
      </p:sp>
      <p:sp>
        <p:nvSpPr>
          <p:cNvPr id="8" name="Text Placeholder 2">
            <a:extLst>
              <a:ext uri="{FF2B5EF4-FFF2-40B4-BE49-F238E27FC236}">
                <a16:creationId xmlns:a16="http://schemas.microsoft.com/office/drawing/2014/main" xmlns="" id="{AB0AB2AC-B7E6-6849-9AE9-697369407F8F}"/>
              </a:ext>
            </a:extLst>
          </p:cNvPr>
          <p:cNvSpPr txBox="1">
            <a:spLocks/>
          </p:cNvSpPr>
          <p:nvPr/>
        </p:nvSpPr>
        <p:spPr>
          <a:xfrm>
            <a:off x="6141720" y="2951029"/>
            <a:ext cx="2712720" cy="6760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smtClean="0">
                <a:latin typeface="Abadi MT Condensed Light" charset="0"/>
                <a:ea typeface="Abadi MT Condensed Light" charset="0"/>
                <a:cs typeface="Abadi MT Condensed Light" charset="0"/>
              </a:rPr>
              <a:t>95% confidence interval (light </a:t>
            </a:r>
            <a:r>
              <a:rPr lang="en-US" sz="1600" smtClean="0">
                <a:latin typeface="Abadi MT Condensed Light" charset="0"/>
                <a:ea typeface="Abadi MT Condensed Light" charset="0"/>
                <a:cs typeface="Abadi MT Condensed Light" charset="0"/>
              </a:rPr>
              <a:t>blue shading)</a:t>
            </a:r>
            <a:endParaRPr lang="en-US" sz="1600" dirty="0">
              <a:latin typeface="Abadi MT Condensed Light" charset="0"/>
              <a:ea typeface="Abadi MT Condensed Light" charset="0"/>
              <a:cs typeface="Abadi MT Condensed Light" charset="0"/>
            </a:endParaRPr>
          </a:p>
        </p:txBody>
      </p:sp>
      <p:sp>
        <p:nvSpPr>
          <p:cNvPr id="9" name="object 7"/>
          <p:cNvSpPr/>
          <p:nvPr/>
        </p:nvSpPr>
        <p:spPr>
          <a:xfrm>
            <a:off x="770011" y="1533813"/>
            <a:ext cx="4956922" cy="3310681"/>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856961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Text Placeholder 2">
            <a:extLst>
              <a:ext uri="{FF2B5EF4-FFF2-40B4-BE49-F238E27FC236}">
                <a16:creationId xmlns:a16="http://schemas.microsoft.com/office/drawing/2014/main" xmlns="" id="{AB0AB2AC-B7E6-6849-9AE9-697369407F8F}"/>
              </a:ext>
            </a:extLst>
          </p:cNvPr>
          <p:cNvSpPr txBox="1">
            <a:spLocks/>
          </p:cNvSpPr>
          <p:nvPr/>
        </p:nvSpPr>
        <p:spPr>
          <a:xfrm>
            <a:off x="6416040" y="1499235"/>
            <a:ext cx="5041932" cy="43681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smtClean="0">
                <a:latin typeface="Abadi MT Condensed Light" charset="0"/>
                <a:ea typeface="Abadi MT Condensed Light" charset="0"/>
                <a:cs typeface="Abadi MT Condensed Light" charset="0"/>
              </a:rPr>
              <a:t>Queried unique launch site named from the database.</a:t>
            </a:r>
          </a:p>
          <a:p>
            <a:pPr>
              <a:lnSpc>
                <a:spcPct val="100000"/>
              </a:lnSpc>
              <a:spcBef>
                <a:spcPts val="1400"/>
              </a:spcBef>
            </a:pPr>
            <a:r>
              <a:rPr lang="en-US" sz="2000" dirty="0" smtClean="0">
                <a:latin typeface="Abadi MT Condensed Light" charset="0"/>
                <a:ea typeface="Abadi MT Condensed Light" charset="0"/>
                <a:cs typeface="Abadi MT Condensed Light" charset="0"/>
              </a:rPr>
              <a:t>CCAFS SLC-40 and CCAFSSLC-40 are likely representing the same launch site with data entry errors.</a:t>
            </a:r>
          </a:p>
          <a:p>
            <a:pPr>
              <a:lnSpc>
                <a:spcPct val="100000"/>
              </a:lnSpc>
              <a:spcBef>
                <a:spcPts val="1400"/>
              </a:spcBef>
            </a:pPr>
            <a:r>
              <a:rPr lang="en-US" sz="2000" dirty="0" smtClean="0">
                <a:latin typeface="Abadi MT Condensed Light" charset="0"/>
                <a:ea typeface="Abadi MT Condensed Light" charset="0"/>
                <a:cs typeface="Abadi MT Condensed Light" charset="0"/>
              </a:rPr>
              <a:t>CCAFS LC-40 was the previous name.</a:t>
            </a:r>
          </a:p>
          <a:p>
            <a:pPr>
              <a:lnSpc>
                <a:spcPct val="100000"/>
              </a:lnSpc>
              <a:spcBef>
                <a:spcPts val="1400"/>
              </a:spcBef>
            </a:pPr>
            <a:r>
              <a:rPr lang="en-US" sz="2000" dirty="0" smtClean="0">
                <a:latin typeface="Abadi MT Condensed Light" charset="0"/>
                <a:ea typeface="Abadi MT Condensed Light" charset="0"/>
                <a:cs typeface="Abadi MT Condensed Light" charset="0"/>
              </a:rPr>
              <a:t>Likely only 3 unique launch_site values:</a:t>
            </a:r>
          </a:p>
          <a:p>
            <a:pPr marL="0" indent="0">
              <a:lnSpc>
                <a:spcPct val="100000"/>
              </a:lnSpc>
              <a:spcBef>
                <a:spcPts val="1400"/>
              </a:spcBef>
              <a:buNone/>
            </a:pPr>
            <a:r>
              <a:rPr lang="en-US" sz="2000" b="1" dirty="0" smtClean="0">
                <a:solidFill>
                  <a:srgbClr val="7030A0"/>
                </a:solidFill>
                <a:latin typeface="Abadi MT Condensed Light" charset="0"/>
                <a:ea typeface="Abadi MT Condensed Light" charset="0"/>
                <a:cs typeface="Abadi MT Condensed Light" charset="0"/>
              </a:rPr>
              <a:t>CCAFS SLC-40, KSC LC-39A, VAFB SLC-4E </a:t>
            </a:r>
          </a:p>
          <a:p>
            <a:pPr marL="0" indent="0">
              <a:lnSpc>
                <a:spcPct val="100000"/>
              </a:lnSpc>
              <a:spcBef>
                <a:spcPts val="1400"/>
              </a:spcBef>
              <a:buFont typeface="Arial" panose="020B0604020202020204" pitchFamily="34" charset="0"/>
              <a:buNone/>
            </a:pPr>
            <a:endParaRPr lang="en-US" sz="2000" dirty="0">
              <a:latin typeface="Abadi MT Condensed Light" charset="0"/>
              <a:ea typeface="Abadi MT Condensed Light" charset="0"/>
              <a:cs typeface="Abadi MT Condensed Light" charset="0"/>
            </a:endParaRPr>
          </a:p>
        </p:txBody>
      </p:sp>
      <p:sp>
        <p:nvSpPr>
          <p:cNvPr id="8" name="object 5"/>
          <p:cNvSpPr/>
          <p:nvPr/>
        </p:nvSpPr>
        <p:spPr>
          <a:xfrm>
            <a:off x="770011" y="1491994"/>
            <a:ext cx="5099410" cy="437540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5"/>
          <p:cNvSpPr/>
          <p:nvPr/>
        </p:nvSpPr>
        <p:spPr>
          <a:xfrm>
            <a:off x="442500" y="1639822"/>
            <a:ext cx="9362126" cy="3770377"/>
          </a:xfrm>
          <a:prstGeom prst="rect">
            <a:avLst/>
          </a:prstGeom>
          <a:blipFill>
            <a:blip r:embed="rId3" cstate="print"/>
            <a:stretch>
              <a:fillRect/>
            </a:stretch>
          </a:blipFill>
        </p:spPr>
        <p:txBody>
          <a:bodyPr wrap="square" lIns="0" tIns="0" rIns="0" bIns="0" rtlCol="0"/>
          <a:lstStyle/>
          <a:p>
            <a:endParaRPr/>
          </a:p>
        </p:txBody>
      </p:sp>
      <p:sp>
        <p:nvSpPr>
          <p:cNvPr id="7" name="Text Placeholder 2">
            <a:extLst>
              <a:ext uri="{FF2B5EF4-FFF2-40B4-BE49-F238E27FC236}">
                <a16:creationId xmlns:a16="http://schemas.microsoft.com/office/drawing/2014/main" xmlns="" id="{AB0AB2AC-B7E6-6849-9AE9-697369407F8F}"/>
              </a:ext>
            </a:extLst>
          </p:cNvPr>
          <p:cNvSpPr txBox="1">
            <a:spLocks/>
          </p:cNvSpPr>
          <p:nvPr/>
        </p:nvSpPr>
        <p:spPr>
          <a:xfrm>
            <a:off x="9929251" y="2153410"/>
            <a:ext cx="2140829" cy="13716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smtClean="0">
                <a:latin typeface="Abadi MT Condensed Light" charset="0"/>
                <a:ea typeface="Abadi MT Condensed Light" charset="0"/>
                <a:cs typeface="Abadi MT Condensed Light" charset="0"/>
              </a:rPr>
              <a:t>First five entries in database </a:t>
            </a:r>
            <a:r>
              <a:rPr lang="en-US" sz="1600" smtClean="0">
                <a:latin typeface="Abadi MT Condensed Light" charset="0"/>
                <a:ea typeface="Abadi MT Condensed Light" charset="0"/>
                <a:cs typeface="Abadi MT Condensed Light" charset="0"/>
              </a:rPr>
              <a:t>with Launch Site name starting with ’CCA’.</a:t>
            </a:r>
            <a:endParaRPr lang="en-US" sz="16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a:t>
            </a:r>
            <a:r>
              <a:rPr lang="en-US" dirty="0" smtClean="0">
                <a:solidFill>
                  <a:srgbClr val="0B49CB"/>
                </a:solidFill>
                <a:latin typeface="Abadi"/>
              </a:rPr>
              <a:t>Mass from NASA</a:t>
            </a:r>
            <a:endParaRPr lang="en-US" dirty="0">
              <a:solidFill>
                <a:srgbClr val="0B49CB"/>
              </a:solidFill>
              <a:latin typeface="Abadi"/>
            </a:endParaRPr>
          </a:p>
        </p:txBody>
      </p:sp>
      <p:sp>
        <p:nvSpPr>
          <p:cNvPr id="6" name="object 5"/>
          <p:cNvSpPr/>
          <p:nvPr/>
        </p:nvSpPr>
        <p:spPr>
          <a:xfrm>
            <a:off x="340243" y="1607818"/>
            <a:ext cx="7347010" cy="3299461"/>
          </a:xfrm>
          <a:prstGeom prst="rect">
            <a:avLst/>
          </a:prstGeom>
          <a:blipFill>
            <a:blip r:embed="rId3" cstate="print"/>
            <a:stretch>
              <a:fillRect/>
            </a:stretch>
          </a:blipFill>
        </p:spPr>
        <p:txBody>
          <a:bodyPr wrap="square" lIns="0" tIns="0" rIns="0" bIns="0" rtlCol="0"/>
          <a:lstStyle/>
          <a:p>
            <a:endParaRPr/>
          </a:p>
        </p:txBody>
      </p:sp>
      <p:sp>
        <p:nvSpPr>
          <p:cNvPr id="7" name="Text Placeholder 2">
            <a:extLst>
              <a:ext uri="{FF2B5EF4-FFF2-40B4-BE49-F238E27FC236}">
                <a16:creationId xmlns:a16="http://schemas.microsoft.com/office/drawing/2014/main" xmlns="" id="{AB0AB2AC-B7E6-6849-9AE9-697369407F8F}"/>
              </a:ext>
            </a:extLst>
          </p:cNvPr>
          <p:cNvSpPr txBox="1">
            <a:spLocks/>
          </p:cNvSpPr>
          <p:nvPr/>
        </p:nvSpPr>
        <p:spPr>
          <a:xfrm>
            <a:off x="7945543" y="1607818"/>
            <a:ext cx="3850217" cy="31775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This query sums the total payload mass in kg where NASA was the customer.</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CRS stands for Commercial Resupply Services, which indicates that these payloads were sent to the International Space Station (ISS).</a:t>
            </a:r>
            <a:endParaRPr lang="en-US" sz="20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5"/>
          <p:cNvSpPr/>
          <p:nvPr/>
        </p:nvSpPr>
        <p:spPr>
          <a:xfrm>
            <a:off x="400811" y="1578864"/>
            <a:ext cx="7719537" cy="3480816"/>
          </a:xfrm>
          <a:prstGeom prst="rect">
            <a:avLst/>
          </a:prstGeom>
          <a:blipFill>
            <a:blip r:embed="rId3" cstate="print"/>
            <a:stretch>
              <a:fillRect/>
            </a:stretch>
          </a:blipFill>
        </p:spPr>
        <p:txBody>
          <a:bodyPr wrap="square" lIns="0" tIns="0" rIns="0" bIns="0" rtlCol="0"/>
          <a:lstStyle/>
          <a:p>
            <a:endParaRPr/>
          </a:p>
        </p:txBody>
      </p:sp>
      <p:sp>
        <p:nvSpPr>
          <p:cNvPr id="7" name="Text Placeholder 2">
            <a:extLst>
              <a:ext uri="{FF2B5EF4-FFF2-40B4-BE49-F238E27FC236}">
                <a16:creationId xmlns:a16="http://schemas.microsoft.com/office/drawing/2014/main" xmlns="" id="{AB0AB2AC-B7E6-6849-9AE9-697369407F8F}"/>
              </a:ext>
            </a:extLst>
          </p:cNvPr>
          <p:cNvSpPr txBox="1">
            <a:spLocks/>
          </p:cNvSpPr>
          <p:nvPr/>
        </p:nvSpPr>
        <p:spPr>
          <a:xfrm>
            <a:off x="8227028" y="1578864"/>
            <a:ext cx="3850217" cy="34808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This query calculates the average payload mass or launches which used booster version F9 v1.1.</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Average payload mass of F9 v1.1 is on the low end of our payload mass range.</a:t>
            </a:r>
            <a:endParaRPr lang="en-US" sz="20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5"/>
          <p:cNvSpPr/>
          <p:nvPr/>
        </p:nvSpPr>
        <p:spPr>
          <a:xfrm>
            <a:off x="475317" y="1534074"/>
            <a:ext cx="7709601" cy="3815165"/>
          </a:xfrm>
          <a:prstGeom prst="rect">
            <a:avLst/>
          </a:prstGeom>
          <a:blipFill>
            <a:blip r:embed="rId3" cstate="print"/>
            <a:stretch>
              <a:fillRect/>
            </a:stretch>
          </a:blipFill>
        </p:spPr>
        <p:txBody>
          <a:bodyPr wrap="square" lIns="0" tIns="0" rIns="0" bIns="0" rtlCol="0"/>
          <a:lstStyle/>
          <a:p>
            <a:endParaRPr/>
          </a:p>
        </p:txBody>
      </p:sp>
      <p:sp>
        <p:nvSpPr>
          <p:cNvPr id="8" name="Text Placeholder 2">
            <a:extLst>
              <a:ext uri="{FF2B5EF4-FFF2-40B4-BE49-F238E27FC236}">
                <a16:creationId xmlns:a16="http://schemas.microsoft.com/office/drawing/2014/main" xmlns="" id="{AB0AB2AC-B7E6-6849-9AE9-697369407F8F}"/>
              </a:ext>
            </a:extLst>
          </p:cNvPr>
          <p:cNvSpPr txBox="1">
            <a:spLocks/>
          </p:cNvSpPr>
          <p:nvPr/>
        </p:nvSpPr>
        <p:spPr>
          <a:xfrm>
            <a:off x="8227028" y="1578864"/>
            <a:ext cx="3850217" cy="364845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The query returns the first successful ground pad landing date.</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First ground pad landing wasn’t until the end of 2015.</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Successful landings in general appear starting with 2014.</a:t>
            </a:r>
            <a:endParaRPr lang="en-US" sz="20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5"/>
          <p:cNvSpPr/>
          <p:nvPr/>
        </p:nvSpPr>
        <p:spPr>
          <a:xfrm>
            <a:off x="426719" y="1620012"/>
            <a:ext cx="8303341" cy="3180588"/>
          </a:xfrm>
          <a:prstGeom prst="rect">
            <a:avLst/>
          </a:prstGeom>
          <a:blipFill>
            <a:blip r:embed="rId3" cstate="print"/>
            <a:stretch>
              <a:fillRect/>
            </a:stretch>
          </a:blipFill>
        </p:spPr>
        <p:txBody>
          <a:bodyPr wrap="square" lIns="0" tIns="0" rIns="0" bIns="0" rtlCol="0"/>
          <a:lstStyle/>
          <a:p>
            <a:endParaRPr/>
          </a:p>
        </p:txBody>
      </p:sp>
      <p:sp>
        <p:nvSpPr>
          <p:cNvPr id="7" name="Text Placeholder 2">
            <a:extLst>
              <a:ext uri="{FF2B5EF4-FFF2-40B4-BE49-F238E27FC236}">
                <a16:creationId xmlns:a16="http://schemas.microsoft.com/office/drawing/2014/main" xmlns="" id="{AB0AB2AC-B7E6-6849-9AE9-697369407F8F}"/>
              </a:ext>
            </a:extLst>
          </p:cNvPr>
          <p:cNvSpPr txBox="1">
            <a:spLocks/>
          </p:cNvSpPr>
          <p:nvPr/>
        </p:nvSpPr>
        <p:spPr>
          <a:xfrm>
            <a:off x="8836692" y="2312672"/>
            <a:ext cx="3355308" cy="17175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The query returns the four booster versions that had successful drone ship landings and a payload mass between 4000 and 6000 </a:t>
            </a:r>
            <a:r>
              <a:rPr lang="en-US" sz="2000" smtClean="0">
                <a:latin typeface="Abadi MT Condensed Light" charset="0"/>
                <a:ea typeface="Abadi MT Condensed Light" charset="0"/>
                <a:cs typeface="Abadi MT Condensed Light" charset="0"/>
              </a:rPr>
              <a:t>noninclusively</a:t>
            </a:r>
            <a:r>
              <a:rPr lang="en-US" sz="2000" dirty="0" smtClean="0">
                <a:latin typeface="Abadi MT Condensed Light" charset="0"/>
                <a:ea typeface="Abadi MT Condensed Light" charset="0"/>
                <a:cs typeface="Abadi MT Condensed Light" charset="0"/>
              </a:rPr>
              <a:t>.</a:t>
            </a:r>
            <a:endParaRPr lang="en-US" sz="20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2684972"/>
            <a:ext cx="10326708" cy="3340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200" dirty="0" err="1" smtClean="0">
                <a:solidFill>
                  <a:schemeClr val="accent3">
                    <a:lumMod val="25000"/>
                  </a:schemeClr>
                </a:solidFill>
                <a:latin typeface="Abadi" panose="020B0604020104020204" pitchFamily="34" charset="0"/>
              </a:rPr>
              <a:t>GridSearchCV</a:t>
            </a:r>
            <a:r>
              <a:rPr lang="en-US" sz="2200" dirty="0" smtClean="0">
                <a:solidFill>
                  <a:schemeClr val="accent3">
                    <a:lumMod val="25000"/>
                  </a:schemeClr>
                </a:solidFill>
                <a:latin typeface="Abadi" panose="020B0604020104020204" pitchFamily="34" charset="0"/>
              </a:rPr>
              <a:t> to find the best parameters for machine learning models. Visualized accuracy score of all models.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Four machine learning models were produced: Logistic Regression, Support Vector Machines, Decision Tree Classifier and K Nearest Neighbors. All models produced similar results with an accuracy rate of 83.33%. Overall, pretty much all models over predicted successful landings. Therefore, more data is needed for better model determination and accuracy.</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5"/>
          <p:cNvSpPr/>
          <p:nvPr/>
        </p:nvSpPr>
        <p:spPr>
          <a:xfrm>
            <a:off x="390142" y="1432560"/>
            <a:ext cx="7169011" cy="4800600"/>
          </a:xfrm>
          <a:prstGeom prst="rect">
            <a:avLst/>
          </a:prstGeom>
          <a:blipFill>
            <a:blip r:embed="rId3" cstate="print"/>
            <a:stretch>
              <a:fillRect/>
            </a:stretch>
          </a:blipFill>
        </p:spPr>
        <p:txBody>
          <a:bodyPr wrap="square" lIns="0" tIns="0" rIns="0" bIns="0" rtlCol="0"/>
          <a:lstStyle/>
          <a:p>
            <a:endParaRPr/>
          </a:p>
        </p:txBody>
      </p:sp>
      <p:sp>
        <p:nvSpPr>
          <p:cNvPr id="7" name="Text Placeholder 2">
            <a:extLst>
              <a:ext uri="{FF2B5EF4-FFF2-40B4-BE49-F238E27FC236}">
                <a16:creationId xmlns:a16="http://schemas.microsoft.com/office/drawing/2014/main" xmlns="" id="{AB0AB2AC-B7E6-6849-9AE9-697369407F8F}"/>
              </a:ext>
            </a:extLst>
          </p:cNvPr>
          <p:cNvSpPr txBox="1">
            <a:spLocks/>
          </p:cNvSpPr>
          <p:nvPr/>
        </p:nvSpPr>
        <p:spPr>
          <a:xfrm>
            <a:off x="7708932" y="2133600"/>
            <a:ext cx="4193508" cy="33985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The query returns a count of each mission outcome.</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SpaceX appears to achieve its mission outcome nearly 99% of the time.</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This means that most of the landing failures are intended.</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Interestingly, one launch has an unclear payload status and unfortunately one failed in flight.</a:t>
            </a:r>
          </a:p>
        </p:txBody>
      </p:sp>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a:t>
            </a:r>
            <a:r>
              <a:rPr lang="en-US" dirty="0" smtClean="0">
                <a:solidFill>
                  <a:srgbClr val="0B49CB"/>
                </a:solidFill>
                <a:latin typeface="Abadi"/>
              </a:rPr>
              <a:t>That Carried </a:t>
            </a:r>
            <a:r>
              <a:rPr lang="en-US" dirty="0">
                <a:solidFill>
                  <a:srgbClr val="0B49CB"/>
                </a:solidFill>
                <a:latin typeface="Abadi"/>
              </a:rPr>
              <a:t>Maximum Payload</a:t>
            </a:r>
          </a:p>
        </p:txBody>
      </p:sp>
      <p:sp>
        <p:nvSpPr>
          <p:cNvPr id="6" name="object 2"/>
          <p:cNvSpPr/>
          <p:nvPr/>
        </p:nvSpPr>
        <p:spPr>
          <a:xfrm>
            <a:off x="381000" y="1340448"/>
            <a:ext cx="6290321" cy="5288952"/>
          </a:xfrm>
          <a:prstGeom prst="rect">
            <a:avLst/>
          </a:prstGeom>
          <a:blipFill>
            <a:blip r:embed="rId3" cstate="print"/>
            <a:stretch>
              <a:fillRect/>
            </a:stretch>
          </a:blipFill>
        </p:spPr>
        <p:txBody>
          <a:bodyPr wrap="square" lIns="0" tIns="0" rIns="0" bIns="0" rtlCol="0"/>
          <a:lstStyle/>
          <a:p>
            <a:endParaRPr/>
          </a:p>
        </p:txBody>
      </p:sp>
      <p:sp>
        <p:nvSpPr>
          <p:cNvPr id="7" name="Text Placeholder 2">
            <a:extLst>
              <a:ext uri="{FF2B5EF4-FFF2-40B4-BE49-F238E27FC236}">
                <a16:creationId xmlns:a16="http://schemas.microsoft.com/office/drawing/2014/main" xmlns="" id="{AB0AB2AC-B7E6-6849-9AE9-697369407F8F}"/>
              </a:ext>
            </a:extLst>
          </p:cNvPr>
          <p:cNvSpPr txBox="1">
            <a:spLocks/>
          </p:cNvSpPr>
          <p:nvPr/>
        </p:nvSpPr>
        <p:spPr>
          <a:xfrm>
            <a:off x="6840252" y="2651088"/>
            <a:ext cx="5062188" cy="24543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This query returns the booster versions that carried the highest payload mass of 15600 kg.</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These booster versions are very similar and all are of the F9 B5 B10xx.x variety.</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This likely indicates that the payload mass correlates with the booster version that is used.</a:t>
            </a:r>
          </a:p>
        </p:txBody>
      </p:sp>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a:t>
            </a:r>
            <a:r>
              <a:rPr lang="en-US" dirty="0" smtClean="0">
                <a:solidFill>
                  <a:srgbClr val="0B49CB"/>
                </a:solidFill>
                <a:latin typeface="Abadi"/>
              </a:rPr>
              <a:t>Failed Drone Ship Landing Records</a:t>
            </a:r>
            <a:endParaRPr lang="en-US" dirty="0">
              <a:solidFill>
                <a:srgbClr val="0B49CB"/>
              </a:solidFill>
              <a:latin typeface="Abadi"/>
            </a:endParaRPr>
          </a:p>
        </p:txBody>
      </p:sp>
      <p:sp>
        <p:nvSpPr>
          <p:cNvPr id="6" name="object 5"/>
          <p:cNvSpPr/>
          <p:nvPr/>
        </p:nvSpPr>
        <p:spPr>
          <a:xfrm>
            <a:off x="170489" y="2447542"/>
            <a:ext cx="8544283" cy="2429257"/>
          </a:xfrm>
          <a:prstGeom prst="rect">
            <a:avLst/>
          </a:prstGeom>
          <a:blipFill>
            <a:blip r:embed="rId3" cstate="print"/>
            <a:stretch>
              <a:fillRect/>
            </a:stretch>
          </a:blipFill>
        </p:spPr>
        <p:txBody>
          <a:bodyPr wrap="square" lIns="0" tIns="0" rIns="0" bIns="0" rtlCol="0"/>
          <a:lstStyle/>
          <a:p>
            <a:endParaRPr/>
          </a:p>
        </p:txBody>
      </p:sp>
      <p:sp>
        <p:nvSpPr>
          <p:cNvPr id="7" name="Text Placeholder 2">
            <a:extLst>
              <a:ext uri="{FF2B5EF4-FFF2-40B4-BE49-F238E27FC236}">
                <a16:creationId xmlns:a16="http://schemas.microsoft.com/office/drawing/2014/main" xmlns="" id="{AB0AB2AC-B7E6-6849-9AE9-697369407F8F}"/>
              </a:ext>
            </a:extLst>
          </p:cNvPr>
          <p:cNvSpPr txBox="1">
            <a:spLocks/>
          </p:cNvSpPr>
          <p:nvPr/>
        </p:nvSpPr>
        <p:spPr>
          <a:xfrm>
            <a:off x="8821452" y="2435014"/>
            <a:ext cx="3370548" cy="24543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This query returns the Month, Landing Outcome, Booster Version, Payload Mass (kg) and Launch Site of 2015 launches where stage 1 failed to land a drone ship.</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There were two occurrences.</a:t>
            </a:r>
            <a:endParaRPr lang="en-US" sz="20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1"/>
            <a:ext cx="10515600" cy="54339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Ranking Counts </a:t>
            </a:r>
            <a:r>
              <a:rPr lang="en-US" smtClean="0">
                <a:solidFill>
                  <a:srgbClr val="0B49CB"/>
                </a:solidFill>
                <a:latin typeface="Abadi"/>
              </a:rPr>
              <a:t>of Successful Landings between  </a:t>
            </a:r>
            <a:r>
              <a:rPr lang="en-US" dirty="0">
                <a:solidFill>
                  <a:srgbClr val="0B49CB"/>
                </a:solidFill>
                <a:latin typeface="Abadi"/>
              </a:rPr>
              <a:t>2010-06-04 and 2017-03-20</a:t>
            </a:r>
          </a:p>
        </p:txBody>
      </p:sp>
      <p:sp>
        <p:nvSpPr>
          <p:cNvPr id="6" name="object 5"/>
          <p:cNvSpPr/>
          <p:nvPr/>
        </p:nvSpPr>
        <p:spPr>
          <a:xfrm>
            <a:off x="342223" y="2246374"/>
            <a:ext cx="8372549" cy="3209545"/>
          </a:xfrm>
          <a:prstGeom prst="rect">
            <a:avLst/>
          </a:prstGeom>
          <a:blipFill>
            <a:blip r:embed="rId3" cstate="print"/>
            <a:stretch>
              <a:fillRect/>
            </a:stretch>
          </a:blipFill>
        </p:spPr>
        <p:txBody>
          <a:bodyPr wrap="square" lIns="0" tIns="0" rIns="0" bIns="0" rtlCol="0"/>
          <a:lstStyle/>
          <a:p>
            <a:endParaRPr/>
          </a:p>
        </p:txBody>
      </p:sp>
      <p:sp>
        <p:nvSpPr>
          <p:cNvPr id="8" name="Text Placeholder 2">
            <a:extLst>
              <a:ext uri="{FF2B5EF4-FFF2-40B4-BE49-F238E27FC236}">
                <a16:creationId xmlns:a16="http://schemas.microsoft.com/office/drawing/2014/main" xmlns="" id="{AB0AB2AC-B7E6-6849-9AE9-697369407F8F}"/>
              </a:ext>
            </a:extLst>
          </p:cNvPr>
          <p:cNvSpPr txBox="1">
            <a:spLocks/>
          </p:cNvSpPr>
          <p:nvPr/>
        </p:nvSpPr>
        <p:spPr>
          <a:xfrm>
            <a:off x="8821452" y="2246373"/>
            <a:ext cx="3370548" cy="32095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This query returns a list of successful landings between 2010-06-04 and 2017-03-20 inclusively.</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There are two types of successful landing outcomes: drone ship and ground pad landings.</a:t>
            </a:r>
          </a:p>
          <a:p>
            <a:pPr marL="0" indent="0">
              <a:lnSpc>
                <a:spcPct val="100000"/>
              </a:lnSpc>
              <a:spcBef>
                <a:spcPts val="1400"/>
              </a:spcBef>
              <a:buFont typeface="Arial" panose="020B0604020202020204" pitchFamily="34" charset="0"/>
              <a:buNone/>
            </a:pPr>
            <a:r>
              <a:rPr lang="en-US" sz="2000" dirty="0" smtClean="0">
                <a:latin typeface="Abadi MT Condensed Light" charset="0"/>
                <a:ea typeface="Abadi MT Condensed Light" charset="0"/>
                <a:cs typeface="Abadi MT Condensed Light" charset="0"/>
              </a:rPr>
              <a:t>There were 8 successful landings in total for the time period mentioned above.</a:t>
            </a:r>
            <a:endParaRPr lang="en-US" sz="20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Locations</a:t>
            </a:r>
            <a:endParaRPr lang="en-US" dirty="0">
              <a:solidFill>
                <a:srgbClr val="0B49CB"/>
              </a:solidFill>
              <a:latin typeface="Abadi"/>
            </a:endParaRPr>
          </a:p>
        </p:txBody>
      </p:sp>
      <p:sp>
        <p:nvSpPr>
          <p:cNvPr id="6" name="object 4"/>
          <p:cNvSpPr/>
          <p:nvPr/>
        </p:nvSpPr>
        <p:spPr>
          <a:xfrm>
            <a:off x="770010" y="1613914"/>
            <a:ext cx="10687961" cy="3758613"/>
          </a:xfrm>
          <a:prstGeom prst="rect">
            <a:avLst/>
          </a:prstGeom>
          <a:blipFill>
            <a:blip r:embed="rId3" cstate="print"/>
            <a:stretch>
              <a:fillRect/>
            </a:stretch>
          </a:blipFill>
        </p:spPr>
        <p:txBody>
          <a:bodyPr wrap="square" lIns="0" tIns="0" rIns="0" bIns="0" rtlCol="0"/>
          <a:lstStyle/>
          <a:p>
            <a:endParaRPr/>
          </a:p>
        </p:txBody>
      </p:sp>
      <p:sp>
        <p:nvSpPr>
          <p:cNvPr id="4" name="TextBox 3"/>
          <p:cNvSpPr txBox="1"/>
          <p:nvPr/>
        </p:nvSpPr>
        <p:spPr>
          <a:xfrm>
            <a:off x="770010" y="5532120"/>
            <a:ext cx="10218030" cy="707886"/>
          </a:xfrm>
          <a:prstGeom prst="rect">
            <a:avLst/>
          </a:prstGeom>
          <a:noFill/>
        </p:spPr>
        <p:txBody>
          <a:bodyPr wrap="square" rtlCol="0">
            <a:spAutoFit/>
          </a:bodyPr>
          <a:lstStyle/>
          <a:p>
            <a:r>
              <a:rPr lang="en-US" sz="2000" dirty="0" smtClean="0">
                <a:solidFill>
                  <a:srgbClr val="7030A0"/>
                </a:solidFill>
                <a:latin typeface="Abadi MT Condensed Light" charset="0"/>
                <a:ea typeface="Abadi MT Condensed Light" charset="0"/>
                <a:cs typeface="Abadi MT Condensed Light" charset="0"/>
              </a:rPr>
              <a:t>The left map shows all launch sites relative US map. The right map shows the two Florida launch sites since they are very close to each other. All launch sites are near the ocean. </a:t>
            </a:r>
            <a:endParaRPr lang="en-US" sz="2000" dirty="0">
              <a:solidFill>
                <a:srgbClr val="7030A0"/>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Color-Coded Launch Markers</a:t>
            </a:r>
            <a:endParaRPr lang="en-US" dirty="0">
              <a:solidFill>
                <a:srgbClr val="0B49CB"/>
              </a:solidFill>
              <a:latin typeface="Abadi"/>
            </a:endParaRPr>
          </a:p>
        </p:txBody>
      </p:sp>
      <p:sp>
        <p:nvSpPr>
          <p:cNvPr id="6" name="object 4"/>
          <p:cNvSpPr/>
          <p:nvPr/>
        </p:nvSpPr>
        <p:spPr>
          <a:xfrm>
            <a:off x="770011" y="1572767"/>
            <a:ext cx="6742176" cy="4212032"/>
          </a:xfrm>
          <a:prstGeom prst="rect">
            <a:avLst/>
          </a:prstGeom>
          <a:blipFill>
            <a:blip r:embed="rId3" cstate="print"/>
            <a:stretch>
              <a:fillRect/>
            </a:stretch>
          </a:blipFill>
        </p:spPr>
        <p:txBody>
          <a:bodyPr wrap="square" lIns="0" tIns="0" rIns="0" bIns="0" rtlCol="0"/>
          <a:lstStyle/>
          <a:p>
            <a:endParaRPr/>
          </a:p>
        </p:txBody>
      </p:sp>
      <p:sp>
        <p:nvSpPr>
          <p:cNvPr id="7" name="Text Placeholder 2">
            <a:extLst>
              <a:ext uri="{FF2B5EF4-FFF2-40B4-BE49-F238E27FC236}">
                <a16:creationId xmlns:a16="http://schemas.microsoft.com/office/drawing/2014/main" xmlns="" id="{AB0AB2AC-B7E6-6849-9AE9-697369407F8F}"/>
              </a:ext>
            </a:extLst>
          </p:cNvPr>
          <p:cNvSpPr txBox="1">
            <a:spLocks/>
          </p:cNvSpPr>
          <p:nvPr/>
        </p:nvSpPr>
        <p:spPr>
          <a:xfrm>
            <a:off x="7693692" y="2613279"/>
            <a:ext cx="4223988" cy="18867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smtClean="0">
                <a:solidFill>
                  <a:srgbClr val="7030A0"/>
                </a:solidFill>
                <a:latin typeface="Abadi MT Condensed Light" charset="0"/>
                <a:ea typeface="Abadi MT Condensed Light" charset="0"/>
                <a:cs typeface="Abadi MT Condensed Light" charset="0"/>
              </a:rPr>
              <a:t>Clusters on Folium map can be clicked on to display each successful landing (green icon) and failed landing (red icon). </a:t>
            </a:r>
            <a:endParaRPr lang="en-US" sz="2000" dirty="0">
              <a:solidFill>
                <a:srgbClr val="7030A0"/>
              </a:solidFill>
              <a:latin typeface="Abadi MT Condensed Light" charset="0"/>
              <a:ea typeface="Abadi MT Condensed Light" charset="0"/>
              <a:cs typeface="Abadi MT Condensed Light" charset="0"/>
            </a:endParaRPr>
          </a:p>
          <a:p>
            <a:pPr marL="0" indent="0">
              <a:lnSpc>
                <a:spcPct val="100000"/>
              </a:lnSpc>
              <a:spcBef>
                <a:spcPts val="1400"/>
              </a:spcBef>
              <a:buFont typeface="Arial" panose="020B0604020202020204" pitchFamily="34" charset="0"/>
              <a:buNone/>
            </a:pPr>
            <a:r>
              <a:rPr lang="en-US" sz="2000" dirty="0" smtClean="0">
                <a:solidFill>
                  <a:srgbClr val="7030A0"/>
                </a:solidFill>
                <a:latin typeface="Abadi MT Condensed Light" charset="0"/>
                <a:ea typeface="Abadi MT Condensed Light" charset="0"/>
                <a:cs typeface="Abadi MT Condensed Light" charset="0"/>
              </a:rPr>
              <a:t>In this example, VAFB SLC-4E shows 4 successful landings and 6 failed landings.</a:t>
            </a:r>
            <a:endParaRPr lang="en-US" sz="2000" dirty="0">
              <a:solidFill>
                <a:srgbClr val="7030A0"/>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Key Location Proximities</a:t>
            </a:r>
            <a:endParaRPr lang="en-US" dirty="0">
              <a:solidFill>
                <a:srgbClr val="0B49CB"/>
              </a:solidFill>
              <a:latin typeface="Abadi"/>
            </a:endParaRPr>
          </a:p>
        </p:txBody>
      </p:sp>
      <p:sp>
        <p:nvSpPr>
          <p:cNvPr id="6" name="object 4"/>
          <p:cNvSpPr/>
          <p:nvPr/>
        </p:nvSpPr>
        <p:spPr>
          <a:xfrm>
            <a:off x="770011" y="1417863"/>
            <a:ext cx="9079488" cy="1865376"/>
          </a:xfrm>
          <a:prstGeom prst="rect">
            <a:avLst/>
          </a:prstGeom>
          <a:blipFill>
            <a:blip r:embed="rId3" cstate="print"/>
            <a:stretch>
              <a:fillRect/>
            </a:stretch>
          </a:blipFill>
        </p:spPr>
        <p:txBody>
          <a:bodyPr wrap="square" lIns="0" tIns="0" rIns="0" bIns="0" rtlCol="0"/>
          <a:lstStyle/>
          <a:p>
            <a:endParaRPr/>
          </a:p>
        </p:txBody>
      </p:sp>
      <p:sp>
        <p:nvSpPr>
          <p:cNvPr id="11" name="object 6"/>
          <p:cNvSpPr/>
          <p:nvPr/>
        </p:nvSpPr>
        <p:spPr>
          <a:xfrm>
            <a:off x="3366515" y="3323844"/>
            <a:ext cx="3409188" cy="1514855"/>
          </a:xfrm>
          <a:prstGeom prst="rect">
            <a:avLst/>
          </a:prstGeom>
          <a:blipFill>
            <a:blip r:embed="rId4" cstate="print"/>
            <a:stretch>
              <a:fillRect/>
            </a:stretch>
          </a:blipFill>
        </p:spPr>
        <p:txBody>
          <a:bodyPr wrap="square" lIns="0" tIns="0" rIns="0" bIns="0" rtlCol="0"/>
          <a:lstStyle/>
          <a:p>
            <a:endParaRPr/>
          </a:p>
        </p:txBody>
      </p:sp>
      <p:sp>
        <p:nvSpPr>
          <p:cNvPr id="12" name="object 7"/>
          <p:cNvSpPr/>
          <p:nvPr/>
        </p:nvSpPr>
        <p:spPr>
          <a:xfrm>
            <a:off x="6775703" y="3323844"/>
            <a:ext cx="4096512" cy="1562099"/>
          </a:xfrm>
          <a:prstGeom prst="rect">
            <a:avLst/>
          </a:prstGeom>
          <a:blipFill>
            <a:blip r:embed="rId5" cstate="print"/>
            <a:stretch>
              <a:fillRect/>
            </a:stretch>
          </a:blipFill>
        </p:spPr>
        <p:txBody>
          <a:bodyPr wrap="square" lIns="0" tIns="0" rIns="0" bIns="0" rtlCol="0"/>
          <a:lstStyle/>
          <a:p>
            <a:endParaRPr/>
          </a:p>
        </p:txBody>
      </p:sp>
      <p:sp>
        <p:nvSpPr>
          <p:cNvPr id="15" name="TextBox 14"/>
          <p:cNvSpPr txBox="1"/>
          <p:nvPr/>
        </p:nvSpPr>
        <p:spPr>
          <a:xfrm>
            <a:off x="404250" y="5101815"/>
            <a:ext cx="11361030" cy="1015663"/>
          </a:xfrm>
          <a:prstGeom prst="rect">
            <a:avLst/>
          </a:prstGeom>
          <a:noFill/>
        </p:spPr>
        <p:txBody>
          <a:bodyPr wrap="square" rtlCol="0">
            <a:spAutoFit/>
          </a:bodyPr>
          <a:lstStyle/>
          <a:p>
            <a:r>
              <a:rPr lang="en-US" sz="2000" dirty="0" smtClean="0">
                <a:solidFill>
                  <a:srgbClr val="7030A0"/>
                </a:solidFill>
                <a:latin typeface="Abadi MT Condensed Light" charset="0"/>
                <a:ea typeface="Abadi MT Condensed Light" charset="0"/>
                <a:cs typeface="Abadi MT Condensed Light" charset="0"/>
              </a:rPr>
              <a:t>Using KSC LC-39A as an example, launch sites are very close to railways for large part and supply transportation. Launch sites are close to highways for human and supply transport. Launch sites are also close to the coasts and relatively far from the cities so that launch failures can land in the sea to avoid rockets falling on densely populated areas.</a:t>
            </a:r>
            <a:endParaRPr lang="en-US" sz="2000" dirty="0">
              <a:solidFill>
                <a:srgbClr val="7030A0"/>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Successful Launches Across Launch Sites</a:t>
            </a:r>
            <a:endParaRPr lang="en-US" dirty="0">
              <a:solidFill>
                <a:srgbClr val="0B49CB"/>
              </a:solidFill>
              <a:latin typeface="Abadi"/>
            </a:endParaRPr>
          </a:p>
        </p:txBody>
      </p:sp>
      <p:sp>
        <p:nvSpPr>
          <p:cNvPr id="6" name="object 4"/>
          <p:cNvSpPr/>
          <p:nvPr/>
        </p:nvSpPr>
        <p:spPr>
          <a:xfrm>
            <a:off x="1185671" y="2380488"/>
            <a:ext cx="2570988" cy="2581656"/>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4800599" y="2647188"/>
            <a:ext cx="1085087" cy="665988"/>
          </a:xfrm>
          <a:prstGeom prst="rect">
            <a:avLst/>
          </a:prstGeom>
          <a:blipFill>
            <a:blip r:embed="rId4" cstate="print"/>
            <a:stretch>
              <a:fillRect/>
            </a:stretch>
          </a:blipFill>
        </p:spPr>
        <p:txBody>
          <a:bodyPr wrap="square" lIns="0" tIns="0" rIns="0" bIns="0" rtlCol="0"/>
          <a:lstStyle/>
          <a:p>
            <a:endParaRPr/>
          </a:p>
        </p:txBody>
      </p:sp>
      <p:sp>
        <p:nvSpPr>
          <p:cNvPr id="9" name="Text Placeholder 2">
            <a:extLst>
              <a:ext uri="{FF2B5EF4-FFF2-40B4-BE49-F238E27FC236}">
                <a16:creationId xmlns:a16="http://schemas.microsoft.com/office/drawing/2014/main" xmlns="" id="{AB0AB2AC-B7E6-6849-9AE9-697369407F8F}"/>
              </a:ext>
            </a:extLst>
          </p:cNvPr>
          <p:cNvSpPr txBox="1">
            <a:spLocks/>
          </p:cNvSpPr>
          <p:nvPr/>
        </p:nvSpPr>
        <p:spPr>
          <a:xfrm>
            <a:off x="6276372" y="2281237"/>
            <a:ext cx="5351748" cy="27801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smtClean="0">
                <a:solidFill>
                  <a:srgbClr val="7030A0"/>
                </a:solidFill>
                <a:latin typeface="Abadi MT Condensed Light" charset="0"/>
                <a:ea typeface="Abadi MT Condensed Light" charset="0"/>
                <a:cs typeface="Abadi MT Condensed Light" charset="0"/>
              </a:rPr>
              <a:t>This is the distribution of successful landings across all launch sites. CCAFS LC-40 is the old name of CCAFS SLC-40, so CCAFS and KSC have the same amount of successful landings, but a majority of the successful landings were performed before the name change.</a:t>
            </a:r>
          </a:p>
          <a:p>
            <a:pPr marL="0" indent="0">
              <a:lnSpc>
                <a:spcPct val="100000"/>
              </a:lnSpc>
              <a:spcBef>
                <a:spcPts val="1400"/>
              </a:spcBef>
              <a:buFont typeface="Arial" panose="020B0604020202020204" pitchFamily="34" charset="0"/>
              <a:buNone/>
            </a:pPr>
            <a:r>
              <a:rPr lang="en-US" sz="2000" dirty="0" smtClean="0">
                <a:solidFill>
                  <a:srgbClr val="7030A0"/>
                </a:solidFill>
                <a:latin typeface="Abadi MT Condensed Light" charset="0"/>
                <a:ea typeface="Abadi MT Condensed Light" charset="0"/>
                <a:cs typeface="Abadi MT Condensed Light" charset="0"/>
              </a:rPr>
              <a:t>VAFB has the smallest share of successful landings. This may be due to smaller sample and increase in difficulty of launching in the west coast.</a:t>
            </a:r>
            <a:endParaRPr lang="en-US" sz="2000" dirty="0">
              <a:solidFill>
                <a:srgbClr val="7030A0"/>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5195417" y="1942283"/>
            <a:ext cx="5660840" cy="21877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Commercial Space Age is here</a:t>
            </a:r>
            <a:endParaRPr lang="en-US" sz="2200" dirty="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Space X has best pricing ($62 mil. Vs. $165 mil)</a:t>
            </a:r>
          </a:p>
          <a:p>
            <a:pPr>
              <a:spcBef>
                <a:spcPts val="1400"/>
              </a:spcBef>
            </a:pPr>
            <a:r>
              <a:rPr lang="en-US" sz="2200" dirty="0" smtClean="0">
                <a:solidFill>
                  <a:schemeClr val="accent3">
                    <a:lumMod val="25000"/>
                  </a:schemeClr>
                </a:solidFill>
                <a:latin typeface="Abadi" panose="020B0604020104020204" pitchFamily="34" charset="0"/>
              </a:rPr>
              <a:t>Largely due to the ability to recover part of the rocket (Stage 1)</a:t>
            </a:r>
          </a:p>
          <a:p>
            <a:pPr>
              <a:spcBef>
                <a:spcPts val="1400"/>
              </a:spcBef>
            </a:pPr>
            <a:r>
              <a:rPr lang="en-US" sz="2200" dirty="0" smtClean="0">
                <a:solidFill>
                  <a:schemeClr val="accent3">
                    <a:lumMod val="25000"/>
                  </a:schemeClr>
                </a:solidFill>
                <a:latin typeface="Abadi" panose="020B0604020104020204" pitchFamily="34" charset="0"/>
              </a:rPr>
              <a:t>Space Y wants to compete with Space X</a:t>
            </a:r>
            <a:endParaRPr lang="en-US" sz="2200" dirty="0">
              <a:solidFill>
                <a:schemeClr val="accent3">
                  <a:lumMod val="25000"/>
                </a:schemeClr>
              </a:solidFill>
              <a:latin typeface="Abadi" panose="020B0604020104020204" pitchFamily="34" charset="0"/>
            </a:endParaRPr>
          </a:p>
        </p:txBody>
      </p:sp>
      <p:sp>
        <p:nvSpPr>
          <p:cNvPr id="6" name="object 7"/>
          <p:cNvSpPr/>
          <p:nvPr/>
        </p:nvSpPr>
        <p:spPr>
          <a:xfrm>
            <a:off x="550531" y="1665732"/>
            <a:ext cx="4417709" cy="4044696"/>
          </a:xfrm>
          <a:prstGeom prst="rect">
            <a:avLst/>
          </a:prstGeom>
          <a:blipFill>
            <a:blip r:embed="rId3" cstate="print"/>
            <a:stretch>
              <a:fillRect/>
            </a:stretch>
          </a:blipFill>
        </p:spPr>
        <p:txBody>
          <a:bodyPr wrap="square" lIns="0" tIns="0" rIns="0" bIns="0" rtlCol="0"/>
          <a:lstStyle/>
          <a:p>
            <a:endParaRPr/>
          </a:p>
        </p:txBody>
      </p:sp>
      <p:sp>
        <p:nvSpPr>
          <p:cNvPr id="2" name="TextBox 1"/>
          <p:cNvSpPr txBox="1"/>
          <p:nvPr/>
        </p:nvSpPr>
        <p:spPr>
          <a:xfrm>
            <a:off x="550531" y="5710428"/>
            <a:ext cx="4417709" cy="369332"/>
          </a:xfrm>
          <a:prstGeom prst="rect">
            <a:avLst/>
          </a:prstGeom>
          <a:noFill/>
        </p:spPr>
        <p:txBody>
          <a:bodyPr wrap="square" rtlCol="0">
            <a:spAutoFit/>
          </a:bodyPr>
          <a:lstStyle/>
          <a:p>
            <a:pPr algn="ctr"/>
            <a:r>
              <a:rPr lang="en-US" dirty="0" smtClean="0">
                <a:latin typeface="Abadi MT Condensed Light" charset="0"/>
                <a:ea typeface="Abadi MT Condensed Light" charset="0"/>
                <a:cs typeface="Abadi MT Condensed Light" charset="0"/>
              </a:rPr>
              <a:t>SpaceX Falcon 9 Rocket – The Verge</a:t>
            </a:r>
            <a:endParaRPr lang="en-US" dirty="0">
              <a:latin typeface="Abadi MT Condensed Light" charset="0"/>
              <a:ea typeface="Abadi MT Condensed Light" charset="0"/>
              <a:cs typeface="Abadi MT Condensed Light" charset="0"/>
            </a:endParaRPr>
          </a:p>
        </p:txBody>
      </p:sp>
      <p:sp>
        <p:nvSpPr>
          <p:cNvPr id="3" name="TextBox 2"/>
          <p:cNvSpPr txBox="1"/>
          <p:nvPr/>
        </p:nvSpPr>
        <p:spPr>
          <a:xfrm>
            <a:off x="5501640" y="1539240"/>
            <a:ext cx="5956332" cy="400110"/>
          </a:xfrm>
          <a:prstGeom prst="rect">
            <a:avLst/>
          </a:prstGeom>
          <a:noFill/>
        </p:spPr>
        <p:txBody>
          <a:bodyPr wrap="square" rtlCol="0">
            <a:spAutoFit/>
          </a:bodyPr>
          <a:lstStyle/>
          <a:p>
            <a:pPr algn="ctr"/>
            <a:r>
              <a:rPr lang="en-US" sz="2000" b="1" dirty="0" smtClean="0">
                <a:solidFill>
                  <a:srgbClr val="0B49CB"/>
                </a:solidFill>
                <a:latin typeface="Abadi MT Condensed Extra Bold" charset="0"/>
                <a:ea typeface="Abadi MT Condensed Extra Bold" charset="0"/>
                <a:cs typeface="Abadi MT Condensed Extra Bold" charset="0"/>
              </a:rPr>
              <a:t>Background:</a:t>
            </a:r>
            <a:endParaRPr lang="en-US" sz="2000" b="1" dirty="0">
              <a:solidFill>
                <a:srgbClr val="0B49CB"/>
              </a:solidFill>
              <a:latin typeface="Abadi MT Condensed Extra Bold" charset="0"/>
              <a:ea typeface="Abadi MT Condensed Extra Bold" charset="0"/>
              <a:cs typeface="Abadi MT Condensed Extra Bold" charset="0"/>
            </a:endParaRPr>
          </a:p>
        </p:txBody>
      </p:sp>
      <p:sp>
        <p:nvSpPr>
          <p:cNvPr id="8" name="TextBox 7"/>
          <p:cNvSpPr txBox="1"/>
          <p:nvPr/>
        </p:nvSpPr>
        <p:spPr>
          <a:xfrm>
            <a:off x="5501640" y="4387926"/>
            <a:ext cx="5956332" cy="400110"/>
          </a:xfrm>
          <a:prstGeom prst="rect">
            <a:avLst/>
          </a:prstGeom>
          <a:noFill/>
        </p:spPr>
        <p:txBody>
          <a:bodyPr wrap="square" rtlCol="0">
            <a:spAutoFit/>
          </a:bodyPr>
          <a:lstStyle/>
          <a:p>
            <a:pPr algn="ctr"/>
            <a:r>
              <a:rPr lang="en-US" sz="2000" b="1" dirty="0" smtClean="0">
                <a:solidFill>
                  <a:srgbClr val="0B49CB"/>
                </a:solidFill>
                <a:latin typeface="Abadi MT Condensed Extra Bold" charset="0"/>
                <a:ea typeface="Abadi MT Condensed Extra Bold" charset="0"/>
                <a:cs typeface="Abadi MT Condensed Extra Bold" charset="0"/>
              </a:rPr>
              <a:t>Problem:</a:t>
            </a:r>
            <a:endParaRPr lang="en-US" sz="2000" b="1" dirty="0">
              <a:solidFill>
                <a:srgbClr val="0B49CB"/>
              </a:solidFill>
              <a:latin typeface="Abadi MT Condensed Extra Bold" charset="0"/>
              <a:ea typeface="Abadi MT Condensed Extra Bold" charset="0"/>
              <a:cs typeface="Abadi MT Condensed Extra Bold" charset="0"/>
            </a:endParaRPr>
          </a:p>
        </p:txBody>
      </p:sp>
      <p:sp>
        <p:nvSpPr>
          <p:cNvPr id="9" name="Content Placeholder 2">
            <a:extLst>
              <a:ext uri="{FF2B5EF4-FFF2-40B4-BE49-F238E27FC236}">
                <a16:creationId xmlns:a16="http://schemas.microsoft.com/office/drawing/2014/main" xmlns="" id="{8E999A1B-8752-489F-A63B-EA2F60186B52}"/>
              </a:ext>
            </a:extLst>
          </p:cNvPr>
          <p:cNvSpPr txBox="1">
            <a:spLocks/>
          </p:cNvSpPr>
          <p:nvPr/>
        </p:nvSpPr>
        <p:spPr>
          <a:xfrm>
            <a:off x="5195417" y="4813834"/>
            <a:ext cx="5660840" cy="822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Space Y tasks us to train a machine learning model in order to predict successful Stage </a:t>
            </a:r>
            <a:r>
              <a:rPr lang="en-US" sz="2200" smtClean="0">
                <a:solidFill>
                  <a:schemeClr val="accent3">
                    <a:lumMod val="25000"/>
                  </a:schemeClr>
                </a:solidFill>
                <a:latin typeface="Abadi" panose="020B0604020104020204" pitchFamily="34" charset="0"/>
              </a:rPr>
              <a:t>1 recovery.</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Highest Success Rate Launch Site</a:t>
            </a:r>
            <a:endParaRPr lang="en-US" dirty="0">
              <a:solidFill>
                <a:srgbClr val="0B49CB"/>
              </a:solidFill>
              <a:latin typeface="Abadi"/>
            </a:endParaRPr>
          </a:p>
        </p:txBody>
      </p:sp>
      <p:sp>
        <p:nvSpPr>
          <p:cNvPr id="6" name="object 4"/>
          <p:cNvSpPr/>
          <p:nvPr/>
        </p:nvSpPr>
        <p:spPr>
          <a:xfrm>
            <a:off x="4811267" y="2121407"/>
            <a:ext cx="2570988" cy="2570988"/>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1248155" y="2186940"/>
            <a:ext cx="3401568" cy="152400"/>
          </a:xfrm>
          <a:prstGeom prst="rect">
            <a:avLst/>
          </a:prstGeom>
          <a:blipFill>
            <a:blip r:embed="rId4" cstate="print"/>
            <a:stretch>
              <a:fillRect/>
            </a:stretch>
          </a:blipFill>
        </p:spPr>
        <p:txBody>
          <a:bodyPr wrap="square" lIns="0" tIns="0" rIns="0" bIns="0" rtlCol="0"/>
          <a:lstStyle/>
          <a:p>
            <a:endParaRPr/>
          </a:p>
        </p:txBody>
      </p:sp>
      <p:sp>
        <p:nvSpPr>
          <p:cNvPr id="9" name="object 6"/>
          <p:cNvSpPr/>
          <p:nvPr/>
        </p:nvSpPr>
        <p:spPr>
          <a:xfrm>
            <a:off x="8031480" y="2307335"/>
            <a:ext cx="324611" cy="304800"/>
          </a:xfrm>
          <a:prstGeom prst="rect">
            <a:avLst/>
          </a:prstGeom>
          <a:blipFill>
            <a:blip r:embed="rId5" cstate="print"/>
            <a:stretch>
              <a:fillRect/>
            </a:stretch>
          </a:blipFill>
        </p:spPr>
        <p:txBody>
          <a:bodyPr wrap="square" lIns="0" tIns="0" rIns="0" bIns="0" rtlCol="0"/>
          <a:lstStyle/>
          <a:p>
            <a:endParaRPr/>
          </a:p>
        </p:txBody>
      </p:sp>
      <p:sp>
        <p:nvSpPr>
          <p:cNvPr id="10" name="TextBox 9"/>
          <p:cNvSpPr txBox="1"/>
          <p:nvPr/>
        </p:nvSpPr>
        <p:spPr>
          <a:xfrm>
            <a:off x="404250" y="5132295"/>
            <a:ext cx="11361030" cy="400110"/>
          </a:xfrm>
          <a:prstGeom prst="rect">
            <a:avLst/>
          </a:prstGeom>
          <a:noFill/>
        </p:spPr>
        <p:txBody>
          <a:bodyPr wrap="square" rtlCol="0">
            <a:spAutoFit/>
          </a:bodyPr>
          <a:lstStyle/>
          <a:p>
            <a:pPr algn="ctr"/>
            <a:r>
              <a:rPr lang="en-US" sz="2000" dirty="0" smtClean="0">
                <a:solidFill>
                  <a:srgbClr val="7030A0"/>
                </a:solidFill>
                <a:latin typeface="Abadi MT Condensed Light" charset="0"/>
                <a:ea typeface="Abadi MT Condensed Light" charset="0"/>
                <a:cs typeface="Abadi MT Condensed Light" charset="0"/>
              </a:rPr>
              <a:t>KSC LC-39A has the highest success rate with 10 successful landings and 3 failed landings.</a:t>
            </a:r>
            <a:endParaRPr lang="en-US" sz="2000" dirty="0">
              <a:solidFill>
                <a:srgbClr val="7030A0"/>
              </a:solidFill>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5625" y="4589463"/>
            <a:ext cx="11642533" cy="1687819"/>
          </a:xfrm>
        </p:spPr>
        <p:txBody>
          <a:bodyPr>
            <a:normAutofit/>
          </a:bodyPr>
          <a:lstStyle/>
          <a:p>
            <a:r>
              <a:rPr lang="en-US" dirty="0" err="1" smtClean="0">
                <a:solidFill>
                  <a:srgbClr val="7030A0"/>
                </a:solidFill>
                <a:latin typeface="Abadi MT Condensed Light" charset="0"/>
                <a:ea typeface="Abadi MT Condensed Light" charset="0"/>
                <a:cs typeface="Abadi MT Condensed Light" charset="0"/>
              </a:rPr>
              <a:t>Plotly</a:t>
            </a:r>
            <a:r>
              <a:rPr lang="en-US" dirty="0" smtClean="0">
                <a:solidFill>
                  <a:srgbClr val="7030A0"/>
                </a:solidFill>
                <a:latin typeface="Abadi MT Condensed Light" charset="0"/>
                <a:ea typeface="Abadi MT Condensed Light" charset="0"/>
                <a:cs typeface="Abadi MT Condensed Light" charset="0"/>
              </a:rPr>
              <a:t> dashboard has a Payload range selector. However, this is set from 0 – 10000 instead of the max payload of 15600. Class indicates 1 for successful landing and 0 for failure. The scatter plot also accounts for booster version category in color and number of launches in point size.</a:t>
            </a:r>
          </a:p>
          <a:p>
            <a:r>
              <a:rPr lang="en-US" dirty="0" smtClean="0">
                <a:solidFill>
                  <a:srgbClr val="7030A0"/>
                </a:solidFill>
                <a:latin typeface="Abadi MT Condensed Light" charset="0"/>
                <a:ea typeface="Abadi MT Condensed Light" charset="0"/>
                <a:cs typeface="Abadi MT Condensed Light" charset="0"/>
              </a:rPr>
              <a:t>In this particular range of 0-6000, it seems there are two failed landings with payloads of zero kg.</a:t>
            </a: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0"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Mass vs Success vs Booster Version Category</a:t>
            </a:r>
            <a:endParaRPr lang="en-US" dirty="0">
              <a:solidFill>
                <a:srgbClr val="0B49CB"/>
              </a:solidFill>
            </a:endParaRPr>
          </a:p>
        </p:txBody>
      </p:sp>
      <p:sp>
        <p:nvSpPr>
          <p:cNvPr id="9" name="object 4"/>
          <p:cNvSpPr/>
          <p:nvPr/>
        </p:nvSpPr>
        <p:spPr>
          <a:xfrm>
            <a:off x="305626" y="1457966"/>
            <a:ext cx="11642533" cy="300076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48891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5625" y="4772343"/>
            <a:ext cx="11642533" cy="1687819"/>
          </a:xfrm>
        </p:spPr>
        <p:txBody>
          <a:bodyPr>
            <a:normAutofit fontScale="92500"/>
          </a:bodyPr>
          <a:lstStyle/>
          <a:p>
            <a:r>
              <a:rPr lang="en-US" dirty="0" smtClean="0">
                <a:solidFill>
                  <a:srgbClr val="7030A0"/>
                </a:solidFill>
                <a:latin typeface="Abadi MT Condensed Light" charset="0"/>
                <a:ea typeface="Abadi MT Condensed Light" charset="0"/>
                <a:cs typeface="Abadi MT Condensed Light" charset="0"/>
              </a:rPr>
              <a:t>All models had around the same accuracy on the test set, which was at 83.33% accuracy.</a:t>
            </a:r>
          </a:p>
          <a:p>
            <a:r>
              <a:rPr lang="en-US" dirty="0" smtClean="0">
                <a:solidFill>
                  <a:srgbClr val="7030A0"/>
                </a:solidFill>
                <a:latin typeface="Abadi MT Condensed Light" charset="0"/>
                <a:ea typeface="Abadi MT Condensed Light" charset="0"/>
                <a:cs typeface="Abadi MT Condensed Light" charset="0"/>
              </a:rPr>
              <a:t>However, it should be noted that the test size is small, with a sample size of 18.</a:t>
            </a:r>
          </a:p>
          <a:p>
            <a:r>
              <a:rPr lang="en-US" dirty="0" smtClean="0">
                <a:solidFill>
                  <a:srgbClr val="7030A0"/>
                </a:solidFill>
                <a:latin typeface="Abadi MT Condensed Light" charset="0"/>
                <a:ea typeface="Abadi MT Condensed Light" charset="0"/>
                <a:cs typeface="Abadi MT Condensed Light" charset="0"/>
              </a:rPr>
              <a:t>This can cause large variance in accuracy results, such as those in Decision Tree Classifier model in repeated runs.</a:t>
            </a:r>
          </a:p>
          <a:p>
            <a:r>
              <a:rPr lang="en-US" dirty="0" smtClean="0">
                <a:solidFill>
                  <a:srgbClr val="7030A0"/>
                </a:solidFill>
                <a:latin typeface="Abadi MT Condensed Light" charset="0"/>
                <a:ea typeface="Abadi MT Condensed Light" charset="0"/>
                <a:cs typeface="Abadi MT Condensed Light" charset="0"/>
              </a:rPr>
              <a:t>It is very likely that we will need more data to determine the best model.</a:t>
            </a: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0"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Classification Accuracy</a:t>
            </a:r>
            <a:endParaRPr lang="en-US" dirty="0">
              <a:solidFill>
                <a:srgbClr val="0B49CB"/>
              </a:solidFill>
            </a:endParaRPr>
          </a:p>
        </p:txBody>
      </p:sp>
      <p:sp>
        <p:nvSpPr>
          <p:cNvPr id="6" name="object 7"/>
          <p:cNvSpPr/>
          <p:nvPr/>
        </p:nvSpPr>
        <p:spPr>
          <a:xfrm>
            <a:off x="3147060" y="1345907"/>
            <a:ext cx="5076444" cy="333756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420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0865" y="4850766"/>
            <a:ext cx="11642533" cy="1687819"/>
          </a:xfrm>
        </p:spPr>
        <p:txBody>
          <a:bodyPr>
            <a:normAutofit fontScale="85000" lnSpcReduction="20000"/>
          </a:bodyPr>
          <a:lstStyle/>
          <a:p>
            <a:r>
              <a:rPr lang="en-US" dirty="0" smtClean="0">
                <a:solidFill>
                  <a:srgbClr val="7030A0"/>
                </a:solidFill>
                <a:latin typeface="Abadi MT Condensed Light" charset="0"/>
                <a:ea typeface="Abadi MT Condensed Light" charset="0"/>
                <a:cs typeface="Abadi MT Condensed Light" charset="0"/>
              </a:rPr>
              <a:t>Since all models performed the same for the test set, the confusion matrix is the same across all models.</a:t>
            </a:r>
          </a:p>
          <a:p>
            <a:r>
              <a:rPr lang="en-US" dirty="0" smtClean="0">
                <a:solidFill>
                  <a:srgbClr val="7030A0"/>
                </a:solidFill>
                <a:latin typeface="Abadi MT Condensed Light" charset="0"/>
                <a:ea typeface="Abadi MT Condensed Light" charset="0"/>
                <a:cs typeface="Abadi MT Condensed Light" charset="0"/>
              </a:rPr>
              <a:t>The models predicted 12 successful landings when the true label was success landing.</a:t>
            </a:r>
          </a:p>
          <a:p>
            <a:r>
              <a:rPr lang="en-US" dirty="0" smtClean="0">
                <a:solidFill>
                  <a:srgbClr val="7030A0"/>
                </a:solidFill>
                <a:latin typeface="Abadi MT Condensed Light" charset="0"/>
                <a:ea typeface="Abadi MT Condensed Light" charset="0"/>
                <a:cs typeface="Abadi MT Condensed Light" charset="0"/>
              </a:rPr>
              <a:t>The models predicted 3 unsuccessful landings when the true label was unsuccessful landing.</a:t>
            </a:r>
          </a:p>
          <a:p>
            <a:r>
              <a:rPr lang="en-US" dirty="0" smtClean="0">
                <a:solidFill>
                  <a:srgbClr val="7030A0"/>
                </a:solidFill>
                <a:latin typeface="Abadi MT Condensed Light" charset="0"/>
                <a:ea typeface="Abadi MT Condensed Light" charset="0"/>
                <a:cs typeface="Abadi MT Condensed Light" charset="0"/>
              </a:rPr>
              <a:t>The models predicted 3 successful landings when the true label was unsuccessful landings (false positives).</a:t>
            </a:r>
          </a:p>
          <a:p>
            <a:r>
              <a:rPr lang="en-US" dirty="0" smtClean="0">
                <a:solidFill>
                  <a:srgbClr val="7030A0"/>
                </a:solidFill>
                <a:latin typeface="Abadi MT Condensed Light" charset="0"/>
                <a:ea typeface="Abadi MT Condensed Light" charset="0"/>
                <a:cs typeface="Abadi MT Condensed Light" charset="0"/>
              </a:rPr>
              <a:t>Our models over predict successful landings.</a:t>
            </a:r>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0"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Confusion Matrix</a:t>
            </a:r>
            <a:endParaRPr lang="en-US" dirty="0">
              <a:solidFill>
                <a:srgbClr val="0B49CB"/>
              </a:solidFill>
            </a:endParaRPr>
          </a:p>
        </p:txBody>
      </p:sp>
      <p:sp>
        <p:nvSpPr>
          <p:cNvPr id="7" name="object 7"/>
          <p:cNvSpPr/>
          <p:nvPr/>
        </p:nvSpPr>
        <p:spPr>
          <a:xfrm>
            <a:off x="1856232" y="1318960"/>
            <a:ext cx="4541520" cy="3453383"/>
          </a:xfrm>
          <a:prstGeom prst="rect">
            <a:avLst/>
          </a:prstGeom>
          <a:blipFill>
            <a:blip r:embed="rId4" cstate="print"/>
            <a:stretch>
              <a:fillRect/>
            </a:stretch>
          </a:blipFill>
        </p:spPr>
        <p:txBody>
          <a:bodyPr wrap="square" lIns="0" tIns="0" rIns="0" bIns="0" rtlCol="0"/>
          <a:lstStyle/>
          <a:p>
            <a:endParaRPr/>
          </a:p>
        </p:txBody>
      </p:sp>
      <p:sp>
        <p:nvSpPr>
          <p:cNvPr id="8" name="TextBox 7"/>
          <p:cNvSpPr txBox="1"/>
          <p:nvPr/>
        </p:nvSpPr>
        <p:spPr>
          <a:xfrm>
            <a:off x="7083552" y="2468356"/>
            <a:ext cx="2487168" cy="923330"/>
          </a:xfrm>
          <a:prstGeom prst="rect">
            <a:avLst/>
          </a:prstGeom>
          <a:noFill/>
        </p:spPr>
        <p:txBody>
          <a:bodyPr wrap="square" rtlCol="0">
            <a:spAutoFit/>
          </a:bodyPr>
          <a:lstStyle/>
          <a:p>
            <a:r>
              <a:rPr lang="en-US" smtClean="0">
                <a:latin typeface="Abadi MT Condensed Light" charset="0"/>
                <a:ea typeface="Abadi MT Condensed Light" charset="0"/>
                <a:cs typeface="Abadi MT Condensed Light" charset="0"/>
              </a:rPr>
              <a:t>Correct predictions are on a diagonal from top left to bottom right</a:t>
            </a:r>
            <a:endParaRPr lang="en-US"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0695629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75054"/>
            <a:ext cx="10687961" cy="4351338"/>
          </a:xfrm>
          <a:prstGeom prst="rect">
            <a:avLst/>
          </a:prstGeom>
        </p:spPr>
        <p:txBody>
          <a:bodyPr>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Our task was to develop a machine learning model for Space Y who wants to bid against SpaceX.</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goal of the model is to predict when Stage 1 will successfully land to save ~$100 million.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So, for that we used data from a public SpaceX API and web scraping SpaceX Wikipedia page.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We created data labels and stored data into a DB2 SQL database.</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created a dashboard for visualization.</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err="1" smtClean="0">
                <a:solidFill>
                  <a:schemeClr val="accent3">
                    <a:lumMod val="25000"/>
                  </a:schemeClr>
                </a:solidFill>
                <a:latin typeface="Abadi" panose="020B0604020104020204" pitchFamily="34" charset="0"/>
              </a:rPr>
              <a:t>Allon</a:t>
            </a:r>
            <a:r>
              <a:rPr lang="en-US" sz="2200" dirty="0" smtClean="0">
                <a:solidFill>
                  <a:schemeClr val="accent3">
                    <a:lumMod val="25000"/>
                  </a:schemeClr>
                </a:solidFill>
                <a:latin typeface="Abadi" panose="020B0604020104020204" pitchFamily="34" charset="0"/>
              </a:rPr>
              <a:t> Mask of Space Y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smtClean="0">
                <a:solidFill>
                  <a:schemeClr val="accent3">
                    <a:lumMod val="25000"/>
                  </a:schemeClr>
                </a:solidFill>
                <a:latin typeface="Abadi" panose="020B0604020104020204" pitchFamily="34" charset="0"/>
              </a:rPr>
              <a:t>If possible, more data should be collected to better determine the best machine learning model and improve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b="1" dirty="0">
                <a:solidFill>
                  <a:srgbClr val="0B49CB"/>
                </a:solidFill>
                <a:latin typeface="Abadi"/>
              </a:rPr>
              <a:t>GitHub </a:t>
            </a:r>
            <a:r>
              <a:rPr lang="en-US" sz="2200" b="1" dirty="0" err="1">
                <a:solidFill>
                  <a:srgbClr val="0B49CB"/>
                </a:solidFill>
                <a:latin typeface="Abadi"/>
              </a:rPr>
              <a:t>url</a:t>
            </a:r>
            <a:r>
              <a:rPr lang="en-US" sz="2400" b="1" dirty="0">
                <a:solidFill>
                  <a:srgbClr val="0B49CB"/>
                </a:solidFill>
                <a:latin typeface="Abadi"/>
              </a:rPr>
              <a:t>:</a:t>
            </a:r>
          </a:p>
          <a:p>
            <a:pPr marL="0" lv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a:t>
            </a:r>
            <a:r>
              <a:rPr lang="en-US" sz="2200" dirty="0" smtClean="0">
                <a:solidFill>
                  <a:schemeClr val="accent3">
                    <a:lumMod val="25000"/>
                  </a:schemeClr>
                </a:solidFill>
                <a:latin typeface="Abadi" panose="020B0604020104020204" pitchFamily="34" charset="0"/>
                <a:hlinkClick r:id="rId4"/>
              </a:rPr>
              <a:t>github.com/alin-r-13/IBMDataScienceProject</a:t>
            </a:r>
            <a:endParaRPr lang="en-US" sz="2200" dirty="0" smtClean="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smtClean="0">
                <a:solidFill>
                  <a:srgbClr val="0B49CB"/>
                </a:solidFill>
                <a:latin typeface="Abadi"/>
              </a:rPr>
              <a:t>Instructors</a:t>
            </a:r>
            <a:r>
              <a:rPr lang="en-US" sz="2400" b="1" dirty="0" smtClean="0">
                <a:solidFill>
                  <a:srgbClr val="0B49CB"/>
                </a:solidFill>
                <a:latin typeface="Abadi"/>
              </a:rPr>
              <a:t>:</a:t>
            </a:r>
            <a:endParaRPr lang="en-US" sz="2400" b="1" dirty="0">
              <a:solidFill>
                <a:srgbClr val="0B49CB"/>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Romeo </a:t>
            </a:r>
            <a:r>
              <a:rPr lang="en-US" sz="2200" dirty="0" err="1" smtClean="0">
                <a:solidFill>
                  <a:schemeClr val="accent3">
                    <a:lumMod val="25000"/>
                  </a:schemeClr>
                </a:solidFill>
                <a:latin typeface="Abadi" panose="020B0604020104020204" pitchFamily="34" charset="0"/>
              </a:rPr>
              <a:t>Kienzler</a:t>
            </a:r>
            <a:r>
              <a:rPr lang="en-US" sz="2200" dirty="0">
                <a:solidFill>
                  <a:schemeClr val="accent3">
                    <a:lumMod val="25000"/>
                  </a:schemeClr>
                </a:solidFill>
                <a:latin typeface="Abadi" panose="020B0604020104020204" pitchFamily="34" charset="0"/>
              </a:rPr>
              <a:t>, Saeed </a:t>
            </a:r>
            <a:r>
              <a:rPr lang="en-US" sz="2200" dirty="0" err="1" smtClean="0">
                <a:solidFill>
                  <a:schemeClr val="accent3">
                    <a:lumMod val="25000"/>
                  </a:schemeClr>
                </a:solidFill>
                <a:latin typeface="Abadi" panose="020B0604020104020204" pitchFamily="34" charset="0"/>
              </a:rPr>
              <a:t>Aghabozorgi</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Rav</a:t>
            </a:r>
            <a:r>
              <a:rPr lang="en-US" sz="2200" dirty="0">
                <a:solidFill>
                  <a:schemeClr val="accent3">
                    <a:lumMod val="25000"/>
                  </a:schemeClr>
                </a:solidFill>
                <a:latin typeface="Abadi" panose="020B0604020104020204" pitchFamily="34" charset="0"/>
              </a:rPr>
              <a:t> Ahuja, Joseph </a:t>
            </a:r>
            <a:r>
              <a:rPr lang="en-US" sz="2200" dirty="0" err="1" smtClean="0">
                <a:solidFill>
                  <a:schemeClr val="accent3">
                    <a:lumMod val="25000"/>
                  </a:schemeClr>
                </a:solidFill>
                <a:latin typeface="Abadi" panose="020B0604020104020204" pitchFamily="34" charset="0"/>
              </a:rPr>
              <a:t>Santarcangelo</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Saishruthi</a:t>
            </a:r>
            <a:r>
              <a:rPr lang="en-US" sz="2200" dirty="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Swaminathan</a:t>
            </a:r>
            <a:r>
              <a:rPr lang="en-US" sz="2200" dirty="0">
                <a:solidFill>
                  <a:schemeClr val="accent3">
                    <a:lumMod val="25000"/>
                  </a:schemeClr>
                </a:solidFill>
                <a:latin typeface="Abadi" panose="020B0604020104020204" pitchFamily="34" charset="0"/>
              </a:rPr>
              <a:t>, Azim </a:t>
            </a:r>
            <a:r>
              <a:rPr lang="en-US" sz="2200" dirty="0" err="1" smtClean="0">
                <a:solidFill>
                  <a:schemeClr val="accent3">
                    <a:lumMod val="25000"/>
                  </a:schemeClr>
                </a:solidFill>
                <a:latin typeface="Abadi" panose="020B0604020104020204" pitchFamily="34" charset="0"/>
              </a:rPr>
              <a:t>Hirjani</a:t>
            </a:r>
            <a:r>
              <a:rPr lang="en-US" sz="2200" dirty="0">
                <a:solidFill>
                  <a:schemeClr val="accent3">
                    <a:lumMod val="25000"/>
                  </a:schemeClr>
                </a:solidFill>
                <a:latin typeface="Abadi" panose="020B0604020104020204" pitchFamily="34" charset="0"/>
              </a:rPr>
              <a:t>, Svetlana </a:t>
            </a:r>
            <a:r>
              <a:rPr lang="en-US" sz="2200" dirty="0" err="1" smtClean="0">
                <a:solidFill>
                  <a:schemeClr val="accent3">
                    <a:lumMod val="25000"/>
                  </a:schemeClr>
                </a:solidFill>
                <a:latin typeface="Abadi" panose="020B0604020104020204" pitchFamily="34" charset="0"/>
              </a:rPr>
              <a:t>Levitan</a:t>
            </a:r>
            <a:r>
              <a:rPr lang="en-US" sz="2200" dirty="0">
                <a:solidFill>
                  <a:schemeClr val="accent3">
                    <a:lumMod val="25000"/>
                  </a:schemeClr>
                </a:solidFill>
                <a:latin typeface="Abadi" panose="020B0604020104020204" pitchFamily="34" charset="0"/>
              </a:rPr>
              <a:t>, Maureen </a:t>
            </a:r>
            <a:r>
              <a:rPr lang="en-US" sz="2200" dirty="0" err="1" smtClean="0">
                <a:solidFill>
                  <a:schemeClr val="accent3">
                    <a:lumMod val="25000"/>
                  </a:schemeClr>
                </a:solidFill>
                <a:latin typeface="Abadi" panose="020B0604020104020204" pitchFamily="34" charset="0"/>
              </a:rPr>
              <a:t>McElaney</a:t>
            </a:r>
            <a:r>
              <a:rPr lang="en-US" sz="2200" dirty="0">
                <a:solidFill>
                  <a:schemeClr val="accent3">
                    <a:lumMod val="25000"/>
                  </a:schemeClr>
                </a:solidFill>
                <a:latin typeface="Abadi" panose="020B0604020104020204" pitchFamily="34" charset="0"/>
              </a:rPr>
              <a:t>, Alex </a:t>
            </a:r>
            <a:r>
              <a:rPr lang="en-US" sz="2200" dirty="0" err="1" smtClean="0">
                <a:solidFill>
                  <a:schemeClr val="accent3">
                    <a:lumMod val="25000"/>
                  </a:schemeClr>
                </a:solidFill>
                <a:latin typeface="Abadi" panose="020B0604020104020204" pitchFamily="34" charset="0"/>
              </a:rPr>
              <a:t>Aklson</a:t>
            </a:r>
            <a:r>
              <a:rPr lang="en-US" sz="2200" dirty="0">
                <a:solidFill>
                  <a:schemeClr val="accent3">
                    <a:lumMod val="25000"/>
                  </a:schemeClr>
                </a:solidFill>
                <a:latin typeface="Abadi" panose="020B0604020104020204" pitchFamily="34" charset="0"/>
              </a:rPr>
              <a:t>, Yan Luo</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Combined data from SpaceX public API and SpaceX Wikipedia page.</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Data was processed by classifying true landings as successful and unsuccessful otherwise.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Tuned models using </a:t>
            </a:r>
            <a:r>
              <a:rPr lang="en-US" sz="7600" dirty="0" err="1" smtClean="0">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351338"/>
          </a:xfrm>
          <a:prstGeom prst="rect">
            <a:avLst/>
          </a:prstGeom>
        </p:spPr>
        <p:txBody>
          <a:bodyPr/>
          <a:lstStyle/>
          <a:p>
            <a:pPr marL="0" marR="0" lvl="0" indent="0" defTabSz="914400" eaLnBrk="1" fontAlgn="auto" latinLnBrk="0" hangingPunct="1">
              <a:lnSpc>
                <a:spcPct val="100000"/>
              </a:lnSpc>
              <a:spcBef>
                <a:spcPts val="1400"/>
              </a:spcBef>
              <a:spcAft>
                <a:spcPts val="0"/>
              </a:spcAft>
              <a:buClrTx/>
              <a:buSzTx/>
              <a:buFontTx/>
              <a:buNone/>
              <a:tabLst/>
              <a:defRPr/>
            </a:pPr>
            <a:r>
              <a:rPr lang="en-US" sz="2000" dirty="0" smtClean="0">
                <a:latin typeface="Abadi MT Condensed Light" charset="0"/>
                <a:ea typeface="Abadi MT Condensed Light" charset="0"/>
                <a:cs typeface="Abadi MT Condensed Light" charset="0"/>
              </a:rPr>
              <a:t>Data collection process involved a combination of API requests from SpaceX public API and web scraping data from a table in SpaceX’s Wikipedia entry.</a:t>
            </a:r>
          </a:p>
          <a:p>
            <a:pPr marL="0" marR="0" lvl="0" indent="0" defTabSz="914400" eaLnBrk="1" fontAlgn="auto" latinLnBrk="0" hangingPunct="1">
              <a:lnSpc>
                <a:spcPct val="100000"/>
              </a:lnSpc>
              <a:spcBef>
                <a:spcPts val="1400"/>
              </a:spcBef>
              <a:spcAft>
                <a:spcPts val="0"/>
              </a:spcAft>
              <a:buClrTx/>
              <a:buSzTx/>
              <a:buFontTx/>
              <a:buNone/>
              <a:tabLst/>
              <a:defRPr/>
            </a:pPr>
            <a:r>
              <a:rPr lang="en-US" sz="2000" dirty="0" smtClean="0">
                <a:solidFill>
                  <a:schemeClr val="accent3">
                    <a:lumMod val="25000"/>
                  </a:schemeClr>
                </a:solidFill>
                <a:latin typeface="Abadi MT Condensed Light" charset="0"/>
                <a:ea typeface="Abadi MT Condensed Light" charset="0"/>
                <a:cs typeface="Abadi MT Condensed Light" charset="0"/>
              </a:rPr>
              <a:t>The next slide will show the flowchart of data collection from API and the one after will show the flowchart of data collection from </a:t>
            </a:r>
            <a:r>
              <a:rPr lang="en-US" sz="2000" dirty="0" err="1" smtClean="0">
                <a:solidFill>
                  <a:schemeClr val="accent3">
                    <a:lumMod val="25000"/>
                  </a:schemeClr>
                </a:solidFill>
                <a:latin typeface="Abadi MT Condensed Light" charset="0"/>
                <a:ea typeface="Abadi MT Condensed Light" charset="0"/>
                <a:cs typeface="Abadi MT Condensed Light" charset="0"/>
              </a:rPr>
              <a:t>webscraping</a:t>
            </a:r>
            <a:r>
              <a:rPr lang="en-US" sz="2000" dirty="0" smtClean="0">
                <a:solidFill>
                  <a:schemeClr val="accent3">
                    <a:lumMod val="25000"/>
                  </a:schemeClr>
                </a:solidFill>
                <a:latin typeface="Abadi MT Condensed Light" charset="0"/>
                <a:ea typeface="Abadi MT Condensed Light" charset="0"/>
                <a:cs typeface="Abadi MT Condensed Light" charset="0"/>
              </a:rPr>
              <a:t>.</a:t>
            </a:r>
            <a:endParaRPr lang="en-US" sz="2000" b="1" dirty="0" smtClean="0">
              <a:solidFill>
                <a:schemeClr val="accent3">
                  <a:lumMod val="25000"/>
                </a:schemeClr>
              </a:solidFill>
              <a:latin typeface="Abadi MT Condensed Light" charset="0"/>
              <a:ea typeface="Abadi MT Condensed Light" charset="0"/>
              <a:cs typeface="Abadi MT Condensed Light" charset="0"/>
            </a:endParaRPr>
          </a:p>
          <a:p>
            <a:pPr marL="0" indent="0">
              <a:lnSpc>
                <a:spcPct val="100000"/>
              </a:lnSpc>
              <a:spcBef>
                <a:spcPts val="1400"/>
              </a:spcBef>
              <a:buNone/>
            </a:pPr>
            <a:r>
              <a:rPr lang="en-US" sz="2000" b="1" dirty="0" smtClean="0">
                <a:solidFill>
                  <a:srgbClr val="0B49CB"/>
                </a:solidFill>
                <a:latin typeface="Abadi MT Condensed Light" charset="0"/>
                <a:ea typeface="Abadi MT Condensed Light" charset="0"/>
                <a:cs typeface="Abadi MT Condensed Light" charset="0"/>
              </a:rPr>
              <a:t>SpaceX </a:t>
            </a:r>
            <a:r>
              <a:rPr lang="en-US" sz="2000" b="1" dirty="0">
                <a:solidFill>
                  <a:srgbClr val="0B49CB"/>
                </a:solidFill>
                <a:latin typeface="Abadi MT Condensed Light" charset="0"/>
                <a:ea typeface="Abadi MT Condensed Light" charset="0"/>
                <a:cs typeface="Abadi MT Condensed Light" charset="0"/>
              </a:rPr>
              <a:t>API Data Columns:</a:t>
            </a:r>
          </a:p>
          <a:p>
            <a:pPr marL="0" marR="0" lvl="0" indent="0" defTabSz="914400" eaLnBrk="1" fontAlgn="auto" latinLnBrk="0" hangingPunct="1">
              <a:lnSpc>
                <a:spcPct val="100000"/>
              </a:lnSpc>
              <a:spcBef>
                <a:spcPts val="1400"/>
              </a:spcBef>
              <a:spcAft>
                <a:spcPts val="0"/>
              </a:spcAft>
              <a:buClrTx/>
              <a:buSzTx/>
              <a:buFontTx/>
              <a:buNone/>
              <a:tabLst/>
              <a:defRPr/>
            </a:pPr>
            <a:r>
              <a:rPr lang="en-US" sz="2000" dirty="0" err="1" smtClean="0">
                <a:solidFill>
                  <a:schemeClr val="bg1">
                    <a:lumMod val="65000"/>
                  </a:schemeClr>
                </a:solidFill>
                <a:latin typeface="Abadi MT Condensed Light" charset="0"/>
                <a:ea typeface="Abadi MT Condensed Light" charset="0"/>
                <a:cs typeface="Abadi MT Condensed Light" charset="0"/>
              </a:rPr>
              <a:t>FlightNumber</a:t>
            </a:r>
            <a:r>
              <a:rPr lang="en-US" sz="2000" dirty="0" smtClean="0">
                <a:solidFill>
                  <a:schemeClr val="bg1">
                    <a:lumMod val="65000"/>
                  </a:schemeClr>
                </a:solidFill>
                <a:latin typeface="Abadi MT Condensed Light" charset="0"/>
                <a:ea typeface="Abadi MT Condensed Light" charset="0"/>
                <a:cs typeface="Abadi MT Condensed Light" charset="0"/>
              </a:rPr>
              <a:t>, Date, </a:t>
            </a:r>
            <a:r>
              <a:rPr lang="en-US" sz="2000" dirty="0" err="1" smtClean="0">
                <a:solidFill>
                  <a:schemeClr val="bg1">
                    <a:lumMod val="65000"/>
                  </a:schemeClr>
                </a:solidFill>
                <a:latin typeface="Abadi MT Condensed Light" charset="0"/>
                <a:ea typeface="Abadi MT Condensed Light" charset="0"/>
                <a:cs typeface="Abadi MT Condensed Light" charset="0"/>
              </a:rPr>
              <a:t>BoosterVersion</a:t>
            </a:r>
            <a:r>
              <a:rPr lang="en-US" sz="2000" dirty="0" smtClean="0">
                <a:solidFill>
                  <a:schemeClr val="bg1">
                    <a:lumMod val="65000"/>
                  </a:schemeClr>
                </a:solidFill>
                <a:latin typeface="Abadi MT Condensed Light" charset="0"/>
                <a:ea typeface="Abadi MT Condensed Light" charset="0"/>
                <a:cs typeface="Abadi MT Condensed Light" charset="0"/>
              </a:rPr>
              <a:t>, </a:t>
            </a:r>
            <a:r>
              <a:rPr lang="en-US" sz="2000" dirty="0" err="1" smtClean="0">
                <a:solidFill>
                  <a:schemeClr val="bg1">
                    <a:lumMod val="65000"/>
                  </a:schemeClr>
                </a:solidFill>
                <a:latin typeface="Abadi MT Condensed Light" charset="0"/>
                <a:ea typeface="Abadi MT Condensed Light" charset="0"/>
                <a:cs typeface="Abadi MT Condensed Light" charset="0"/>
              </a:rPr>
              <a:t>PayloadMass</a:t>
            </a:r>
            <a:r>
              <a:rPr lang="en-US" sz="2000" dirty="0" smtClean="0">
                <a:solidFill>
                  <a:schemeClr val="bg1">
                    <a:lumMod val="65000"/>
                  </a:schemeClr>
                </a:solidFill>
                <a:latin typeface="Abadi MT Condensed Light" charset="0"/>
                <a:ea typeface="Abadi MT Condensed Light" charset="0"/>
                <a:cs typeface="Abadi MT Condensed Light" charset="0"/>
              </a:rPr>
              <a:t>, Orbit, </a:t>
            </a:r>
            <a:r>
              <a:rPr lang="en-US" sz="2000" dirty="0" err="1" smtClean="0">
                <a:solidFill>
                  <a:schemeClr val="bg1">
                    <a:lumMod val="65000"/>
                  </a:schemeClr>
                </a:solidFill>
                <a:latin typeface="Abadi MT Condensed Light" charset="0"/>
                <a:ea typeface="Abadi MT Condensed Light" charset="0"/>
                <a:cs typeface="Abadi MT Condensed Light" charset="0"/>
              </a:rPr>
              <a:t>LaunchSite</a:t>
            </a:r>
            <a:r>
              <a:rPr lang="en-US" sz="2000" dirty="0" smtClean="0">
                <a:solidFill>
                  <a:schemeClr val="bg1">
                    <a:lumMod val="65000"/>
                  </a:schemeClr>
                </a:solidFill>
                <a:latin typeface="Abadi MT Condensed Light" charset="0"/>
                <a:ea typeface="Abadi MT Condensed Light" charset="0"/>
                <a:cs typeface="Abadi MT Condensed Light" charset="0"/>
              </a:rPr>
              <a:t>, Outcome, Flights, </a:t>
            </a:r>
            <a:r>
              <a:rPr lang="en-US" sz="2000" dirty="0" err="1" smtClean="0">
                <a:solidFill>
                  <a:schemeClr val="bg1">
                    <a:lumMod val="65000"/>
                  </a:schemeClr>
                </a:solidFill>
                <a:latin typeface="Abadi MT Condensed Light" charset="0"/>
                <a:ea typeface="Abadi MT Condensed Light" charset="0"/>
                <a:cs typeface="Abadi MT Condensed Light" charset="0"/>
              </a:rPr>
              <a:t>GridFins</a:t>
            </a:r>
            <a:r>
              <a:rPr lang="en-US" sz="2000" dirty="0" smtClean="0">
                <a:solidFill>
                  <a:schemeClr val="bg1">
                    <a:lumMod val="65000"/>
                  </a:schemeClr>
                </a:solidFill>
                <a:latin typeface="Abadi MT Condensed Light" charset="0"/>
                <a:ea typeface="Abadi MT Condensed Light" charset="0"/>
                <a:cs typeface="Abadi MT Condensed Light" charset="0"/>
              </a:rPr>
              <a:t>, Reused, Legs, </a:t>
            </a:r>
            <a:r>
              <a:rPr lang="en-US" sz="2000" dirty="0" err="1" smtClean="0">
                <a:solidFill>
                  <a:schemeClr val="bg1">
                    <a:lumMod val="65000"/>
                  </a:schemeClr>
                </a:solidFill>
                <a:latin typeface="Abadi MT Condensed Light" charset="0"/>
                <a:ea typeface="Abadi MT Condensed Light" charset="0"/>
                <a:cs typeface="Abadi MT Condensed Light" charset="0"/>
              </a:rPr>
              <a:t>LandingPad</a:t>
            </a:r>
            <a:r>
              <a:rPr lang="en-US" sz="2000" dirty="0" smtClean="0">
                <a:solidFill>
                  <a:schemeClr val="bg1">
                    <a:lumMod val="65000"/>
                  </a:schemeClr>
                </a:solidFill>
                <a:latin typeface="Abadi MT Condensed Light" charset="0"/>
                <a:ea typeface="Abadi MT Condensed Light" charset="0"/>
                <a:cs typeface="Abadi MT Condensed Light" charset="0"/>
              </a:rPr>
              <a:t>, Block, </a:t>
            </a:r>
            <a:r>
              <a:rPr lang="en-US" sz="2000" dirty="0" err="1" smtClean="0">
                <a:solidFill>
                  <a:schemeClr val="bg1">
                    <a:lumMod val="65000"/>
                  </a:schemeClr>
                </a:solidFill>
                <a:latin typeface="Abadi MT Condensed Light" charset="0"/>
                <a:ea typeface="Abadi MT Condensed Light" charset="0"/>
                <a:cs typeface="Abadi MT Condensed Light" charset="0"/>
              </a:rPr>
              <a:t>ReusedCount</a:t>
            </a:r>
            <a:r>
              <a:rPr lang="en-US" sz="2000" dirty="0" smtClean="0">
                <a:solidFill>
                  <a:schemeClr val="bg1">
                    <a:lumMod val="65000"/>
                  </a:schemeClr>
                </a:solidFill>
                <a:latin typeface="Abadi MT Condensed Light" charset="0"/>
                <a:ea typeface="Abadi MT Condensed Light" charset="0"/>
                <a:cs typeface="Abadi MT Condensed Light" charset="0"/>
              </a:rPr>
              <a:t>, Serial, Longitude, Latitude</a:t>
            </a:r>
          </a:p>
          <a:p>
            <a:pPr marL="0" indent="0">
              <a:lnSpc>
                <a:spcPct val="100000"/>
              </a:lnSpc>
              <a:spcBef>
                <a:spcPts val="1400"/>
              </a:spcBef>
              <a:buNone/>
            </a:pPr>
            <a:r>
              <a:rPr lang="en-US" sz="2000" b="1" dirty="0" smtClean="0">
                <a:solidFill>
                  <a:srgbClr val="0B49CB"/>
                </a:solidFill>
                <a:latin typeface="Abadi MT Condensed Light" charset="0"/>
                <a:ea typeface="Abadi MT Condensed Light" charset="0"/>
                <a:cs typeface="Abadi MT Condensed Light" charset="0"/>
              </a:rPr>
              <a:t>Wikipedia </a:t>
            </a:r>
            <a:r>
              <a:rPr lang="en-US" sz="2000" b="1" dirty="0" err="1" smtClean="0">
                <a:solidFill>
                  <a:srgbClr val="0B49CB"/>
                </a:solidFill>
                <a:latin typeface="Abadi MT Condensed Light" charset="0"/>
                <a:ea typeface="Abadi MT Condensed Light" charset="0"/>
                <a:cs typeface="Abadi MT Condensed Light" charset="0"/>
              </a:rPr>
              <a:t>Webscraping</a:t>
            </a:r>
            <a:r>
              <a:rPr lang="en-US" sz="2000" b="1" dirty="0" smtClean="0">
                <a:solidFill>
                  <a:srgbClr val="0B49CB"/>
                </a:solidFill>
                <a:latin typeface="Abadi MT Condensed Light" charset="0"/>
                <a:ea typeface="Abadi MT Condensed Light" charset="0"/>
                <a:cs typeface="Abadi MT Condensed Light" charset="0"/>
              </a:rPr>
              <a:t> Data Columns:</a:t>
            </a:r>
            <a:endParaRPr lang="en-US" sz="2000" b="1" dirty="0">
              <a:solidFill>
                <a:srgbClr val="0B49CB"/>
              </a:solidFill>
              <a:latin typeface="Abadi MT Condensed Light" charset="0"/>
              <a:ea typeface="Abadi MT Condensed Light" charset="0"/>
              <a:cs typeface="Abadi MT Condensed Light" charset="0"/>
            </a:endParaRPr>
          </a:p>
          <a:p>
            <a:pPr marL="0" lvl="0" indent="0">
              <a:lnSpc>
                <a:spcPct val="100000"/>
              </a:lnSpc>
              <a:spcBef>
                <a:spcPts val="1400"/>
              </a:spcBef>
              <a:buNone/>
              <a:defRPr/>
            </a:pPr>
            <a:r>
              <a:rPr lang="en-US" sz="2000" dirty="0" smtClean="0">
                <a:solidFill>
                  <a:schemeClr val="bg1">
                    <a:lumMod val="65000"/>
                  </a:schemeClr>
                </a:solidFill>
                <a:latin typeface="Abadi MT Condensed Light" charset="0"/>
                <a:ea typeface="Abadi MT Condensed Light" charset="0"/>
                <a:cs typeface="Abadi MT Condensed Light" charset="0"/>
              </a:rPr>
              <a:t>Flight No., Launch Site, Payload, </a:t>
            </a:r>
            <a:r>
              <a:rPr lang="en-US" sz="2000" dirty="0" err="1" smtClean="0">
                <a:solidFill>
                  <a:schemeClr val="bg1">
                    <a:lumMod val="65000"/>
                  </a:schemeClr>
                </a:solidFill>
                <a:latin typeface="Abadi MT Condensed Light" charset="0"/>
                <a:ea typeface="Abadi MT Condensed Light" charset="0"/>
                <a:cs typeface="Abadi MT Condensed Light" charset="0"/>
              </a:rPr>
              <a:t>PayloadMass</a:t>
            </a:r>
            <a:r>
              <a:rPr lang="en-US" sz="2000" dirty="0" smtClean="0">
                <a:solidFill>
                  <a:schemeClr val="bg1">
                    <a:lumMod val="65000"/>
                  </a:schemeClr>
                </a:solidFill>
                <a:latin typeface="Abadi MT Condensed Light" charset="0"/>
                <a:ea typeface="Abadi MT Condensed Light" charset="0"/>
                <a:cs typeface="Abadi MT Condensed Light" charset="0"/>
              </a:rPr>
              <a:t>, Orbit, Customer, Launch outcome, Version Booster, Booster Landing, Date, Time</a:t>
            </a:r>
            <a:endParaRPr lang="en-US" sz="2000" dirty="0">
              <a:solidFill>
                <a:schemeClr val="bg1">
                  <a:lumMod val="65000"/>
                </a:schemeClr>
              </a:solidFill>
              <a:latin typeface="Abadi MT Condensed Light" charset="0"/>
              <a:ea typeface="Abadi MT Condensed Light" charset="0"/>
              <a:cs typeface="Abadi MT Condensed Light" charset="0"/>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607629" y="1799648"/>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b="1" dirty="0" smtClean="0">
                <a:solidFill>
                  <a:srgbClr val="0B49CB"/>
                </a:solidFill>
                <a:latin typeface="Abadi"/>
              </a:rPr>
              <a:t>GitHub </a:t>
            </a:r>
            <a:r>
              <a:rPr lang="en-US" sz="2200" b="1" dirty="0" err="1" smtClean="0">
                <a:solidFill>
                  <a:srgbClr val="0B49CB"/>
                </a:solidFill>
                <a:latin typeface="Abadi"/>
              </a:rPr>
              <a:t>url</a:t>
            </a:r>
            <a:r>
              <a:rPr lang="en-US" sz="2200" b="1" dirty="0" smtClean="0">
                <a:solidFill>
                  <a:srgbClr val="0B49CB"/>
                </a:solidFill>
                <a:latin typeface="Abadi"/>
              </a:rPr>
              <a:t>:</a:t>
            </a:r>
            <a:endParaRPr lang="en-US" sz="2200" b="1" dirty="0">
              <a:solidFill>
                <a:srgbClr val="0B49CB"/>
              </a:solidFill>
              <a:latin typeface="Abadi"/>
            </a:endParaRPr>
          </a:p>
          <a:p>
            <a:endParaRPr lang="en-US" sz="2200" dirty="0">
              <a:solidFill>
                <a:schemeClr val="accent3">
                  <a:lumMod val="25000"/>
                </a:schemeClr>
              </a:solidFill>
              <a:latin typeface="Abadi"/>
            </a:endParaRPr>
          </a:p>
          <a:p>
            <a:pPr marL="0" indent="0">
              <a:buNone/>
            </a:pPr>
            <a:r>
              <a:rPr lang="en-US" sz="1600" dirty="0">
                <a:latin typeface="Abadi MT Condensed Light" charset="0"/>
                <a:ea typeface="Abadi MT Condensed Light" charset="0"/>
                <a:cs typeface="Abadi MT Condensed Light" charset="0"/>
                <a:hlinkClick r:id="rId3" invalidUrl="https://github.com/alin-r-13/IBMDataScienceProject/blob/master/10.  Data Science and Machine Learning Capstone Project/Week 1 Introduction/Data Collection API .ipynb"/>
              </a:rPr>
              <a:t>https://</a:t>
            </a:r>
            <a:r>
              <a:rPr lang="en-US" sz="1600" dirty="0">
                <a:latin typeface="Abadi MT Condensed Light" charset="0"/>
                <a:ea typeface="Abadi MT Condensed Light" charset="0"/>
                <a:cs typeface="Abadi MT Condensed Light" charset="0"/>
                <a:hlinkClick r:id="rId4" invalidUrl="https://github.com/alin-r-13/IBMDataScienceProject/blob/master/10.  Data Science and Machine Learning Capstone Project/Week 1 Introduction/Data Collection API .ipynb"/>
              </a:rPr>
              <a:t>github.com</a:t>
            </a:r>
            <a:r>
              <a:rPr lang="en-US" sz="1600" dirty="0">
                <a:latin typeface="Abadi MT Condensed Light" charset="0"/>
                <a:ea typeface="Abadi MT Condensed Light" charset="0"/>
                <a:cs typeface="Abadi MT Condensed Light" charset="0"/>
                <a:hlinkClick r:id="rId5" invalidUrl="https://github.com/alin-r-13/IBMDataScienceProject/blob/master/10.  Data Science and Machine Learning Capstone Project/Week 1 Introduction/Data Collection API .ipynb"/>
              </a:rPr>
              <a:t>/alin-r-13/</a:t>
            </a:r>
            <a:r>
              <a:rPr lang="en-US" sz="1600" dirty="0" err="1">
                <a:latin typeface="Abadi MT Condensed Light" charset="0"/>
                <a:ea typeface="Abadi MT Condensed Light" charset="0"/>
                <a:cs typeface="Abadi MT Condensed Light" charset="0"/>
                <a:hlinkClick r:id="rId6" invalidUrl="https://github.com/alin-r-13/IBMDataScienceProject/blob/master/10.  Data Science and Machine Learning Capstone Project/Week 1 Introduction/Data Collection API .ipynb"/>
              </a:rPr>
              <a:t>IBMDataScienceProject</a:t>
            </a:r>
            <a:r>
              <a:rPr lang="en-US" sz="1600" dirty="0">
                <a:latin typeface="Abadi MT Condensed Light" charset="0"/>
                <a:ea typeface="Abadi MT Condensed Light" charset="0"/>
                <a:cs typeface="Abadi MT Condensed Light" charset="0"/>
                <a:hlinkClick r:id="rId7" invalidUrl="https://github.com/alin-r-13/IBMDataScienceProject/blob/master/10.  Data Science and Machine Learning Capstone Project/Week 1 Introduction/Data Collection API .ipynb"/>
              </a:rPr>
              <a:t>/blob/master/10.%20%20Data%20Science%20and%20Machine%20Learning%20Capstone%20Project/Week%201%20Introduction/Data%20Collection%20API%20.ipynb</a:t>
            </a:r>
            <a:endParaRPr lang="en-US" sz="1600" dirty="0">
              <a:latin typeface="Abadi MT Condensed Light" charset="0"/>
              <a:ea typeface="Abadi MT Condensed Light" charset="0"/>
              <a:cs typeface="Abadi MT Condensed Light" charset="0"/>
            </a:endParaRPr>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object 6"/>
          <p:cNvSpPr/>
          <p:nvPr/>
        </p:nvSpPr>
        <p:spPr>
          <a:xfrm>
            <a:off x="5824728" y="2394203"/>
            <a:ext cx="237744" cy="1389888"/>
          </a:xfrm>
          <a:prstGeom prst="rect">
            <a:avLst/>
          </a:prstGeom>
          <a:solidFill>
            <a:schemeClr val="accent1"/>
          </a:solidFill>
        </p:spPr>
        <p:txBody>
          <a:bodyPr wrap="square" lIns="0" tIns="0" rIns="0" bIns="0" rtlCol="0"/>
          <a:lstStyle/>
          <a:p>
            <a:endParaRPr>
              <a:solidFill>
                <a:schemeClr val="accent1">
                  <a:lumMod val="40000"/>
                  <a:lumOff val="60000"/>
                </a:schemeClr>
              </a:solidFill>
            </a:endParaRPr>
          </a:p>
        </p:txBody>
      </p:sp>
      <p:grpSp>
        <p:nvGrpSpPr>
          <p:cNvPr id="8" name="object 7"/>
          <p:cNvGrpSpPr/>
          <p:nvPr/>
        </p:nvGrpSpPr>
        <p:grpSpPr>
          <a:xfrm>
            <a:off x="5544311" y="2118360"/>
            <a:ext cx="1851660" cy="1607820"/>
            <a:chOff x="4782311" y="1478280"/>
            <a:chExt cx="1851660" cy="1607820"/>
          </a:xfrm>
          <a:solidFill>
            <a:schemeClr val="accent1"/>
          </a:solidFill>
        </p:grpSpPr>
        <p:sp>
          <p:nvSpPr>
            <p:cNvPr id="9" name="object 8"/>
            <p:cNvSpPr/>
            <p:nvPr/>
          </p:nvSpPr>
          <p:spPr>
            <a:xfrm>
              <a:off x="5084063" y="1766316"/>
              <a:ext cx="158496" cy="1319784"/>
            </a:xfrm>
            <a:prstGeom prst="rect">
              <a:avLst/>
            </a:prstGeom>
            <a:grpFill/>
          </p:spPr>
          <p:txBody>
            <a:bodyPr wrap="square" lIns="0" tIns="0" rIns="0" bIns="0" rtlCol="0"/>
            <a:lstStyle/>
            <a:p>
              <a:endParaRPr>
                <a:solidFill>
                  <a:schemeClr val="accent1">
                    <a:lumMod val="40000"/>
                    <a:lumOff val="60000"/>
                  </a:schemeClr>
                </a:solidFill>
              </a:endParaRPr>
            </a:p>
          </p:txBody>
        </p:sp>
        <p:sp>
          <p:nvSpPr>
            <p:cNvPr id="10" name="object 9"/>
            <p:cNvSpPr/>
            <p:nvPr/>
          </p:nvSpPr>
          <p:spPr>
            <a:xfrm>
              <a:off x="4782311" y="1478280"/>
              <a:ext cx="1851660" cy="1143000"/>
            </a:xfrm>
            <a:prstGeom prst="rect">
              <a:avLst/>
            </a:prstGeom>
            <a:grpFill/>
          </p:spPr>
          <p:txBody>
            <a:bodyPr wrap="square" lIns="0" tIns="0" rIns="0" bIns="0" rtlCol="0"/>
            <a:lstStyle/>
            <a:p>
              <a:endParaRPr/>
            </a:p>
          </p:txBody>
        </p:sp>
        <p:sp>
          <p:nvSpPr>
            <p:cNvPr id="11" name="object 10"/>
            <p:cNvSpPr/>
            <p:nvPr/>
          </p:nvSpPr>
          <p:spPr>
            <a:xfrm>
              <a:off x="4888991" y="1719072"/>
              <a:ext cx="1677923" cy="696467"/>
            </a:xfrm>
            <a:prstGeom prst="rect">
              <a:avLst/>
            </a:prstGeom>
            <a:grpFill/>
          </p:spPr>
          <p:txBody>
            <a:bodyPr wrap="square" lIns="0" tIns="0" rIns="0" bIns="0" rtlCol="0"/>
            <a:lstStyle/>
            <a:p>
              <a:endParaRPr/>
            </a:p>
          </p:txBody>
        </p:sp>
        <p:sp>
          <p:nvSpPr>
            <p:cNvPr id="12" name="object 11"/>
            <p:cNvSpPr/>
            <p:nvPr/>
          </p:nvSpPr>
          <p:spPr>
            <a:xfrm>
              <a:off x="4803647" y="1520315"/>
              <a:ext cx="1772411" cy="1063752"/>
            </a:xfrm>
            <a:prstGeom prst="rect">
              <a:avLst/>
            </a:prstGeom>
            <a:grpFill/>
            <a:effectLst>
              <a:softEdge rad="1270000"/>
            </a:effectLst>
          </p:spPr>
          <p:txBody>
            <a:bodyPr wrap="square" lIns="0" tIns="0" rIns="0" bIns="0" rtlCol="0"/>
            <a:lstStyle/>
            <a:p>
              <a:endParaRPr/>
            </a:p>
          </p:txBody>
        </p:sp>
      </p:grpSp>
      <p:sp>
        <p:nvSpPr>
          <p:cNvPr id="13" name="object 12"/>
          <p:cNvSpPr txBox="1"/>
          <p:nvPr/>
        </p:nvSpPr>
        <p:spPr>
          <a:xfrm>
            <a:off x="5777865" y="2406141"/>
            <a:ext cx="1327150" cy="462915"/>
          </a:xfrm>
          <a:prstGeom prst="rect">
            <a:avLst/>
          </a:prstGeom>
          <a:solidFill>
            <a:schemeClr val="accent1"/>
          </a:solidFill>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Abadi MT Condensed Light" charset="0"/>
                <a:ea typeface="Abadi MT Condensed Light" charset="0"/>
                <a:cs typeface="Abadi MT Condensed Light" charset="0"/>
              </a:rPr>
              <a:t>Request </a:t>
            </a:r>
            <a:r>
              <a:rPr sz="1500" spc="-10" dirty="0">
                <a:solidFill>
                  <a:srgbClr val="FFFFFF"/>
                </a:solidFill>
                <a:latin typeface="Abadi MT Condensed Light" charset="0"/>
                <a:ea typeface="Abadi MT Condensed Light" charset="0"/>
                <a:cs typeface="Abadi MT Condensed Light" charset="0"/>
              </a:rPr>
              <a:t>(Space</a:t>
            </a:r>
            <a:r>
              <a:rPr sz="1500" spc="-240" dirty="0">
                <a:solidFill>
                  <a:srgbClr val="FFFFFF"/>
                </a:solidFill>
                <a:latin typeface="Abadi MT Condensed Light" charset="0"/>
                <a:ea typeface="Abadi MT Condensed Light" charset="0"/>
                <a:cs typeface="Abadi MT Condensed Light" charset="0"/>
              </a:rPr>
              <a:t> </a:t>
            </a:r>
            <a:r>
              <a:rPr sz="1500" dirty="0">
                <a:solidFill>
                  <a:srgbClr val="FFFFFF"/>
                </a:solidFill>
                <a:latin typeface="Abadi MT Condensed Light" charset="0"/>
                <a:ea typeface="Abadi MT Condensed Light" charset="0"/>
                <a:cs typeface="Abadi MT Condensed Light" charset="0"/>
              </a:rPr>
              <a:t>X  APIs)</a:t>
            </a:r>
            <a:endParaRPr sz="1500">
              <a:latin typeface="Abadi MT Condensed Light" charset="0"/>
              <a:ea typeface="Abadi MT Condensed Light" charset="0"/>
              <a:cs typeface="Abadi MT Condensed Light" charset="0"/>
            </a:endParaRPr>
          </a:p>
        </p:txBody>
      </p:sp>
      <p:grpSp>
        <p:nvGrpSpPr>
          <p:cNvPr id="14" name="object 13"/>
          <p:cNvGrpSpPr/>
          <p:nvPr/>
        </p:nvGrpSpPr>
        <p:grpSpPr>
          <a:xfrm>
            <a:off x="5544311" y="3447287"/>
            <a:ext cx="1851660" cy="1666239"/>
            <a:chOff x="4782311" y="2807207"/>
            <a:chExt cx="1851660" cy="1666239"/>
          </a:xfrm>
          <a:solidFill>
            <a:schemeClr val="accent1"/>
          </a:solidFill>
        </p:grpSpPr>
        <p:sp>
          <p:nvSpPr>
            <p:cNvPr id="15" name="object 14"/>
            <p:cNvSpPr/>
            <p:nvPr/>
          </p:nvSpPr>
          <p:spPr>
            <a:xfrm>
              <a:off x="5062727" y="3073907"/>
              <a:ext cx="237744" cy="1399032"/>
            </a:xfrm>
            <a:prstGeom prst="rect">
              <a:avLst/>
            </a:prstGeom>
            <a:grpFill/>
          </p:spPr>
          <p:txBody>
            <a:bodyPr wrap="square" lIns="0" tIns="0" rIns="0" bIns="0" rtlCol="0"/>
            <a:lstStyle/>
            <a:p>
              <a:endParaRPr/>
            </a:p>
          </p:txBody>
        </p:sp>
        <p:sp>
          <p:nvSpPr>
            <p:cNvPr id="16" name="object 15"/>
            <p:cNvSpPr/>
            <p:nvPr/>
          </p:nvSpPr>
          <p:spPr>
            <a:xfrm>
              <a:off x="5084063" y="3095243"/>
              <a:ext cx="158496" cy="1319784"/>
            </a:xfrm>
            <a:prstGeom prst="rect">
              <a:avLst/>
            </a:prstGeom>
            <a:grpFill/>
          </p:spPr>
          <p:txBody>
            <a:bodyPr wrap="square" lIns="0" tIns="0" rIns="0" bIns="0" rtlCol="0"/>
            <a:lstStyle/>
            <a:p>
              <a:endParaRPr/>
            </a:p>
          </p:txBody>
        </p:sp>
        <p:sp>
          <p:nvSpPr>
            <p:cNvPr id="17" name="object 16"/>
            <p:cNvSpPr/>
            <p:nvPr/>
          </p:nvSpPr>
          <p:spPr>
            <a:xfrm>
              <a:off x="4782311" y="2807207"/>
              <a:ext cx="1851660" cy="1143000"/>
            </a:xfrm>
            <a:prstGeom prst="rect">
              <a:avLst/>
            </a:prstGeom>
            <a:grpFill/>
          </p:spPr>
          <p:txBody>
            <a:bodyPr wrap="square" lIns="0" tIns="0" rIns="0" bIns="0" rtlCol="0"/>
            <a:lstStyle/>
            <a:p>
              <a:endParaRPr/>
            </a:p>
          </p:txBody>
        </p:sp>
        <p:sp>
          <p:nvSpPr>
            <p:cNvPr id="18" name="object 17"/>
            <p:cNvSpPr/>
            <p:nvPr/>
          </p:nvSpPr>
          <p:spPr>
            <a:xfrm>
              <a:off x="4888991" y="2839211"/>
              <a:ext cx="1677923" cy="1115568"/>
            </a:xfrm>
            <a:prstGeom prst="rect">
              <a:avLst/>
            </a:prstGeom>
            <a:grpFill/>
          </p:spPr>
          <p:txBody>
            <a:bodyPr wrap="square" lIns="0" tIns="0" rIns="0" bIns="0" rtlCol="0"/>
            <a:lstStyle/>
            <a:p>
              <a:endParaRPr/>
            </a:p>
          </p:txBody>
        </p:sp>
        <p:sp>
          <p:nvSpPr>
            <p:cNvPr id="19" name="object 18"/>
            <p:cNvSpPr/>
            <p:nvPr/>
          </p:nvSpPr>
          <p:spPr>
            <a:xfrm>
              <a:off x="4803647" y="2828543"/>
              <a:ext cx="1772411" cy="1063752"/>
            </a:xfrm>
            <a:prstGeom prst="rect">
              <a:avLst/>
            </a:prstGeom>
            <a:grpFill/>
          </p:spPr>
          <p:txBody>
            <a:bodyPr wrap="square" lIns="0" tIns="0" rIns="0" bIns="0" rtlCol="0"/>
            <a:lstStyle/>
            <a:p>
              <a:endParaRPr/>
            </a:p>
          </p:txBody>
        </p:sp>
      </p:grpSp>
      <p:sp>
        <p:nvSpPr>
          <p:cNvPr id="20" name="object 19"/>
          <p:cNvSpPr txBox="1"/>
          <p:nvPr/>
        </p:nvSpPr>
        <p:spPr>
          <a:xfrm>
            <a:off x="5777865" y="3526663"/>
            <a:ext cx="1332865" cy="882015"/>
          </a:xfrm>
          <a:prstGeom prst="rect">
            <a:avLst/>
          </a:prstGeom>
          <a:solidFill>
            <a:schemeClr val="accent1"/>
          </a:solidFill>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Abadi MT Condensed Light" charset="0"/>
                <a:ea typeface="Abadi MT Condensed Light" charset="0"/>
                <a:cs typeface="Abadi MT Condensed Light" charset="0"/>
              </a:rPr>
              <a:t>.JSON </a:t>
            </a:r>
            <a:r>
              <a:rPr sz="1500" spc="-5" dirty="0">
                <a:solidFill>
                  <a:srgbClr val="FFFFFF"/>
                </a:solidFill>
                <a:latin typeface="Abadi MT Condensed Light" charset="0"/>
                <a:ea typeface="Abadi MT Condensed Light" charset="0"/>
                <a:cs typeface="Abadi MT Condensed Light" charset="0"/>
              </a:rPr>
              <a:t>file </a:t>
            </a:r>
            <a:r>
              <a:rPr sz="1500" dirty="0">
                <a:solidFill>
                  <a:srgbClr val="FFFFFF"/>
                </a:solidFill>
                <a:latin typeface="Abadi MT Condensed Light" charset="0"/>
                <a:ea typeface="Abadi MT Condensed Light" charset="0"/>
                <a:cs typeface="Abadi MT Condensed Light" charset="0"/>
              </a:rPr>
              <a:t>+  </a:t>
            </a:r>
            <a:r>
              <a:rPr sz="1500" spc="-10" dirty="0">
                <a:solidFill>
                  <a:srgbClr val="FFFFFF"/>
                </a:solidFill>
                <a:latin typeface="Abadi MT Condensed Light" charset="0"/>
                <a:ea typeface="Abadi MT Condensed Light" charset="0"/>
                <a:cs typeface="Abadi MT Condensed Light" charset="0"/>
              </a:rPr>
              <a:t>Lists(Launch</a:t>
            </a:r>
            <a:r>
              <a:rPr sz="1500" spc="-125" dirty="0">
                <a:solidFill>
                  <a:srgbClr val="FFFFFF"/>
                </a:solidFill>
                <a:latin typeface="Abadi MT Condensed Light" charset="0"/>
                <a:ea typeface="Abadi MT Condensed Light" charset="0"/>
                <a:cs typeface="Abadi MT Condensed Light" charset="0"/>
              </a:rPr>
              <a:t> </a:t>
            </a:r>
            <a:r>
              <a:rPr sz="1500" spc="-10" dirty="0">
                <a:solidFill>
                  <a:srgbClr val="FFFFFF"/>
                </a:solidFill>
                <a:latin typeface="Abadi MT Condensed Light" charset="0"/>
                <a:ea typeface="Abadi MT Condensed Light" charset="0"/>
                <a:cs typeface="Abadi MT Condensed Light" charset="0"/>
              </a:rPr>
              <a:t>Site,  </a:t>
            </a:r>
            <a:r>
              <a:rPr sz="1500" spc="-5" dirty="0">
                <a:solidFill>
                  <a:srgbClr val="FFFFFF"/>
                </a:solidFill>
                <a:latin typeface="Abadi MT Condensed Light" charset="0"/>
                <a:ea typeface="Abadi MT Condensed Light" charset="0"/>
                <a:cs typeface="Abadi MT Condensed Light" charset="0"/>
              </a:rPr>
              <a:t>Booster </a:t>
            </a:r>
            <a:r>
              <a:rPr sz="1500" spc="-25" dirty="0">
                <a:solidFill>
                  <a:srgbClr val="FFFFFF"/>
                </a:solidFill>
                <a:latin typeface="Abadi MT Condensed Light" charset="0"/>
                <a:ea typeface="Abadi MT Condensed Light" charset="0"/>
                <a:cs typeface="Abadi MT Condensed Light" charset="0"/>
              </a:rPr>
              <a:t>Version,  </a:t>
            </a:r>
            <a:r>
              <a:rPr sz="1500" spc="-20" dirty="0">
                <a:solidFill>
                  <a:srgbClr val="FFFFFF"/>
                </a:solidFill>
                <a:latin typeface="Abadi MT Condensed Light" charset="0"/>
                <a:ea typeface="Abadi MT Condensed Light" charset="0"/>
                <a:cs typeface="Abadi MT Condensed Light" charset="0"/>
              </a:rPr>
              <a:t>Payload</a:t>
            </a:r>
            <a:r>
              <a:rPr sz="1500" spc="-75" dirty="0">
                <a:solidFill>
                  <a:srgbClr val="FFFFFF"/>
                </a:solidFill>
                <a:latin typeface="Abadi MT Condensed Light" charset="0"/>
                <a:ea typeface="Abadi MT Condensed Light" charset="0"/>
                <a:cs typeface="Abadi MT Condensed Light" charset="0"/>
              </a:rPr>
              <a:t> </a:t>
            </a:r>
            <a:r>
              <a:rPr sz="1500" spc="-15" dirty="0">
                <a:solidFill>
                  <a:srgbClr val="FFFFFF"/>
                </a:solidFill>
                <a:latin typeface="Abadi MT Condensed Light" charset="0"/>
                <a:ea typeface="Abadi MT Condensed Light" charset="0"/>
                <a:cs typeface="Abadi MT Condensed Light" charset="0"/>
              </a:rPr>
              <a:t>Data)</a:t>
            </a:r>
            <a:endParaRPr sz="1500" dirty="0">
              <a:latin typeface="Abadi MT Condensed Light" charset="0"/>
              <a:ea typeface="Abadi MT Condensed Light" charset="0"/>
              <a:cs typeface="Abadi MT Condensed Light" charset="0"/>
            </a:endParaRPr>
          </a:p>
        </p:txBody>
      </p:sp>
      <p:grpSp>
        <p:nvGrpSpPr>
          <p:cNvPr id="21" name="object 20"/>
          <p:cNvGrpSpPr/>
          <p:nvPr/>
        </p:nvGrpSpPr>
        <p:grpSpPr>
          <a:xfrm>
            <a:off x="5544311" y="4777739"/>
            <a:ext cx="2790825" cy="1141730"/>
            <a:chOff x="4782311" y="4137659"/>
            <a:chExt cx="2790825" cy="1141730"/>
          </a:xfrm>
          <a:solidFill>
            <a:schemeClr val="accent1"/>
          </a:solidFill>
        </p:grpSpPr>
        <p:sp>
          <p:nvSpPr>
            <p:cNvPr id="22" name="object 21"/>
            <p:cNvSpPr/>
            <p:nvPr/>
          </p:nvSpPr>
          <p:spPr>
            <a:xfrm>
              <a:off x="5146547" y="4319015"/>
              <a:ext cx="2426207" cy="239268"/>
            </a:xfrm>
            <a:prstGeom prst="rect">
              <a:avLst/>
            </a:prstGeom>
            <a:grpFill/>
          </p:spPr>
          <p:txBody>
            <a:bodyPr wrap="square" lIns="0" tIns="0" rIns="0" bIns="0" rtlCol="0"/>
            <a:lstStyle/>
            <a:p>
              <a:endParaRPr/>
            </a:p>
          </p:txBody>
        </p:sp>
        <p:sp>
          <p:nvSpPr>
            <p:cNvPr id="23" name="object 22"/>
            <p:cNvSpPr/>
            <p:nvPr/>
          </p:nvSpPr>
          <p:spPr>
            <a:xfrm>
              <a:off x="5167883" y="4340351"/>
              <a:ext cx="2346960" cy="160019"/>
            </a:xfrm>
            <a:prstGeom prst="rect">
              <a:avLst/>
            </a:prstGeom>
            <a:grpFill/>
          </p:spPr>
          <p:txBody>
            <a:bodyPr wrap="square" lIns="0" tIns="0" rIns="0" bIns="0" rtlCol="0"/>
            <a:lstStyle/>
            <a:p>
              <a:endParaRPr/>
            </a:p>
          </p:txBody>
        </p:sp>
        <p:sp>
          <p:nvSpPr>
            <p:cNvPr id="24" name="object 23"/>
            <p:cNvSpPr/>
            <p:nvPr/>
          </p:nvSpPr>
          <p:spPr>
            <a:xfrm>
              <a:off x="4782311" y="4137659"/>
              <a:ext cx="1851660" cy="1141476"/>
            </a:xfrm>
            <a:prstGeom prst="rect">
              <a:avLst/>
            </a:prstGeom>
            <a:grpFill/>
          </p:spPr>
          <p:txBody>
            <a:bodyPr wrap="square" lIns="0" tIns="0" rIns="0" bIns="0" rtlCol="0"/>
            <a:lstStyle/>
            <a:p>
              <a:endParaRPr/>
            </a:p>
          </p:txBody>
        </p:sp>
        <p:sp>
          <p:nvSpPr>
            <p:cNvPr id="25" name="object 24"/>
            <p:cNvSpPr/>
            <p:nvPr/>
          </p:nvSpPr>
          <p:spPr>
            <a:xfrm>
              <a:off x="4850891" y="4273295"/>
              <a:ext cx="1755648" cy="905256"/>
            </a:xfrm>
            <a:prstGeom prst="rect">
              <a:avLst/>
            </a:prstGeom>
            <a:grpFill/>
          </p:spPr>
          <p:txBody>
            <a:bodyPr wrap="square" lIns="0" tIns="0" rIns="0" bIns="0" rtlCol="0"/>
            <a:lstStyle/>
            <a:p>
              <a:endParaRPr/>
            </a:p>
          </p:txBody>
        </p:sp>
        <p:sp>
          <p:nvSpPr>
            <p:cNvPr id="26" name="object 25"/>
            <p:cNvSpPr/>
            <p:nvPr/>
          </p:nvSpPr>
          <p:spPr>
            <a:xfrm>
              <a:off x="4803647" y="4158995"/>
              <a:ext cx="1772411" cy="1062227"/>
            </a:xfrm>
            <a:prstGeom prst="rect">
              <a:avLst/>
            </a:prstGeom>
            <a:grpFill/>
          </p:spPr>
          <p:txBody>
            <a:bodyPr wrap="square" lIns="0" tIns="0" rIns="0" bIns="0" rtlCol="0"/>
            <a:lstStyle/>
            <a:p>
              <a:endParaRPr/>
            </a:p>
          </p:txBody>
        </p:sp>
      </p:grpSp>
      <p:sp>
        <p:nvSpPr>
          <p:cNvPr id="27" name="object 26"/>
          <p:cNvSpPr txBox="1"/>
          <p:nvPr/>
        </p:nvSpPr>
        <p:spPr>
          <a:xfrm>
            <a:off x="5739765" y="4961000"/>
            <a:ext cx="1403985" cy="664845"/>
          </a:xfrm>
          <a:prstGeom prst="rect">
            <a:avLst/>
          </a:prstGeom>
          <a:solidFill>
            <a:schemeClr val="accent1"/>
          </a:solidFill>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Abadi MT Condensed Light" charset="0"/>
                <a:ea typeface="Abadi MT Condensed Light" charset="0"/>
                <a:cs typeface="Abadi MT Condensed Light" charset="0"/>
              </a:rPr>
              <a:t>Json_normalize</a:t>
            </a:r>
            <a:r>
              <a:rPr sz="1500" spc="-170" dirty="0">
                <a:solidFill>
                  <a:srgbClr val="FFFFFF"/>
                </a:solidFill>
                <a:latin typeface="Abadi MT Condensed Light" charset="0"/>
                <a:ea typeface="Abadi MT Condensed Light" charset="0"/>
                <a:cs typeface="Abadi MT Condensed Light" charset="0"/>
              </a:rPr>
              <a:t> </a:t>
            </a:r>
            <a:r>
              <a:rPr sz="1500" spc="-25" dirty="0">
                <a:solidFill>
                  <a:srgbClr val="FFFFFF"/>
                </a:solidFill>
                <a:latin typeface="Abadi MT Condensed Light" charset="0"/>
                <a:ea typeface="Abadi MT Condensed Light" charset="0"/>
                <a:cs typeface="Abadi MT Condensed Light" charset="0"/>
              </a:rPr>
              <a:t>to  </a:t>
            </a:r>
            <a:r>
              <a:rPr sz="1500" spc="-20" dirty="0">
                <a:solidFill>
                  <a:srgbClr val="FFFFFF"/>
                </a:solidFill>
                <a:latin typeface="Abadi MT Condensed Light" charset="0"/>
                <a:ea typeface="Abadi MT Condensed Light" charset="0"/>
                <a:cs typeface="Abadi MT Condensed Light" charset="0"/>
              </a:rPr>
              <a:t>DataFrame data  from</a:t>
            </a:r>
            <a:r>
              <a:rPr sz="1500" spc="-45" dirty="0">
                <a:solidFill>
                  <a:srgbClr val="FFFFFF"/>
                </a:solidFill>
                <a:latin typeface="Abadi MT Condensed Light" charset="0"/>
                <a:ea typeface="Abadi MT Condensed Light" charset="0"/>
                <a:cs typeface="Abadi MT Condensed Light" charset="0"/>
              </a:rPr>
              <a:t> </a:t>
            </a:r>
            <a:r>
              <a:rPr sz="1500" dirty="0">
                <a:solidFill>
                  <a:srgbClr val="FFFFFF"/>
                </a:solidFill>
                <a:latin typeface="Abadi MT Condensed Light" charset="0"/>
                <a:ea typeface="Abadi MT Condensed Light" charset="0"/>
                <a:cs typeface="Abadi MT Condensed Light" charset="0"/>
              </a:rPr>
              <a:t>JSON</a:t>
            </a:r>
            <a:endParaRPr sz="1500" dirty="0">
              <a:latin typeface="Abadi MT Condensed Light" charset="0"/>
              <a:ea typeface="Abadi MT Condensed Light" charset="0"/>
              <a:cs typeface="Abadi MT Condensed Light" charset="0"/>
            </a:endParaRPr>
          </a:p>
        </p:txBody>
      </p:sp>
      <p:grpSp>
        <p:nvGrpSpPr>
          <p:cNvPr id="28" name="object 27"/>
          <p:cNvGrpSpPr/>
          <p:nvPr/>
        </p:nvGrpSpPr>
        <p:grpSpPr>
          <a:xfrm>
            <a:off x="7923276" y="3655947"/>
            <a:ext cx="1859280" cy="2205355"/>
            <a:chOff x="7139940" y="3073907"/>
            <a:chExt cx="1859280" cy="2205355"/>
          </a:xfrm>
          <a:solidFill>
            <a:schemeClr val="accent1"/>
          </a:solidFill>
        </p:grpSpPr>
        <p:sp>
          <p:nvSpPr>
            <p:cNvPr id="29" name="object 28"/>
            <p:cNvSpPr/>
            <p:nvPr/>
          </p:nvSpPr>
          <p:spPr>
            <a:xfrm>
              <a:off x="7418832" y="3073907"/>
              <a:ext cx="239268" cy="1399032"/>
            </a:xfrm>
            <a:prstGeom prst="rect">
              <a:avLst/>
            </a:prstGeom>
            <a:grpFill/>
          </p:spPr>
          <p:txBody>
            <a:bodyPr wrap="square" lIns="0" tIns="0" rIns="0" bIns="0" rtlCol="0"/>
            <a:lstStyle/>
            <a:p>
              <a:endParaRPr/>
            </a:p>
          </p:txBody>
        </p:sp>
        <p:sp>
          <p:nvSpPr>
            <p:cNvPr id="30" name="object 29"/>
            <p:cNvSpPr/>
            <p:nvPr/>
          </p:nvSpPr>
          <p:spPr>
            <a:xfrm>
              <a:off x="7440168" y="3095243"/>
              <a:ext cx="160020" cy="1319784"/>
            </a:xfrm>
            <a:prstGeom prst="rect">
              <a:avLst/>
            </a:prstGeom>
            <a:grpFill/>
          </p:spPr>
          <p:txBody>
            <a:bodyPr wrap="square" lIns="0" tIns="0" rIns="0" bIns="0" rtlCol="0"/>
            <a:lstStyle/>
            <a:p>
              <a:endParaRPr/>
            </a:p>
          </p:txBody>
        </p:sp>
        <p:sp>
          <p:nvSpPr>
            <p:cNvPr id="31" name="object 30"/>
            <p:cNvSpPr/>
            <p:nvPr/>
          </p:nvSpPr>
          <p:spPr>
            <a:xfrm>
              <a:off x="7139940" y="4137659"/>
              <a:ext cx="1851659" cy="1141476"/>
            </a:xfrm>
            <a:prstGeom prst="rect">
              <a:avLst/>
            </a:prstGeom>
            <a:grpFill/>
          </p:spPr>
          <p:txBody>
            <a:bodyPr wrap="square" lIns="0" tIns="0" rIns="0" bIns="0" rtlCol="0"/>
            <a:lstStyle/>
            <a:p>
              <a:endParaRPr/>
            </a:p>
          </p:txBody>
        </p:sp>
        <p:sp>
          <p:nvSpPr>
            <p:cNvPr id="32" name="object 31"/>
            <p:cNvSpPr/>
            <p:nvPr/>
          </p:nvSpPr>
          <p:spPr>
            <a:xfrm>
              <a:off x="7173468" y="4378451"/>
              <a:ext cx="1825752" cy="694944"/>
            </a:xfrm>
            <a:prstGeom prst="rect">
              <a:avLst/>
            </a:prstGeom>
            <a:grpFill/>
          </p:spPr>
          <p:txBody>
            <a:bodyPr wrap="square" lIns="0" tIns="0" rIns="0" bIns="0" rtlCol="0"/>
            <a:lstStyle/>
            <a:p>
              <a:endParaRPr/>
            </a:p>
          </p:txBody>
        </p:sp>
        <p:sp>
          <p:nvSpPr>
            <p:cNvPr id="33" name="object 32"/>
            <p:cNvSpPr/>
            <p:nvPr/>
          </p:nvSpPr>
          <p:spPr>
            <a:xfrm>
              <a:off x="7161276" y="4158995"/>
              <a:ext cx="1772412" cy="1062227"/>
            </a:xfrm>
            <a:prstGeom prst="rect">
              <a:avLst/>
            </a:prstGeom>
            <a:grpFill/>
          </p:spPr>
          <p:txBody>
            <a:bodyPr wrap="square" lIns="0" tIns="0" rIns="0" bIns="0" rtlCol="0"/>
            <a:lstStyle/>
            <a:p>
              <a:endParaRPr/>
            </a:p>
          </p:txBody>
        </p:sp>
      </p:grpSp>
      <p:sp>
        <p:nvSpPr>
          <p:cNvPr id="34" name="object 33"/>
          <p:cNvSpPr txBox="1"/>
          <p:nvPr/>
        </p:nvSpPr>
        <p:spPr>
          <a:xfrm>
            <a:off x="8044434" y="5111314"/>
            <a:ext cx="1617343" cy="241733"/>
          </a:xfrm>
          <a:prstGeom prst="rect">
            <a:avLst/>
          </a:prstGeom>
          <a:solidFill>
            <a:schemeClr val="accent1"/>
          </a:solidFill>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Abadi MT Condensed Light" charset="0"/>
                <a:ea typeface="Abadi MT Condensed Light" charset="0"/>
                <a:cs typeface="Abadi MT Condensed Light" charset="0"/>
              </a:rPr>
              <a:t>Dictionary</a:t>
            </a:r>
            <a:r>
              <a:rPr sz="1500" spc="-95" dirty="0">
                <a:solidFill>
                  <a:srgbClr val="FFFFFF"/>
                </a:solidFill>
                <a:latin typeface="Abadi MT Condensed Light" charset="0"/>
                <a:ea typeface="Abadi MT Condensed Light" charset="0"/>
                <a:cs typeface="Abadi MT Condensed Light" charset="0"/>
              </a:rPr>
              <a:t> </a:t>
            </a:r>
            <a:r>
              <a:rPr sz="1500" spc="-25" dirty="0">
                <a:solidFill>
                  <a:srgbClr val="FFFFFF"/>
                </a:solidFill>
                <a:latin typeface="Abadi MT Condensed Light" charset="0"/>
                <a:ea typeface="Abadi MT Condensed Light" charset="0"/>
                <a:cs typeface="Abadi MT Condensed Light" charset="0"/>
              </a:rPr>
              <a:t>relevant  </a:t>
            </a:r>
            <a:r>
              <a:rPr sz="1500" spc="-20" dirty="0">
                <a:solidFill>
                  <a:srgbClr val="FFFFFF"/>
                </a:solidFill>
                <a:latin typeface="Abadi MT Condensed Light" charset="0"/>
                <a:ea typeface="Abadi MT Condensed Light" charset="0"/>
                <a:cs typeface="Abadi MT Condensed Light" charset="0"/>
              </a:rPr>
              <a:t>data</a:t>
            </a:r>
            <a:endParaRPr sz="1500" dirty="0">
              <a:latin typeface="Abadi MT Condensed Light" charset="0"/>
              <a:ea typeface="Abadi MT Condensed Light" charset="0"/>
              <a:cs typeface="Abadi MT Condensed Light" charset="0"/>
            </a:endParaRPr>
          </a:p>
        </p:txBody>
      </p:sp>
      <p:grpSp>
        <p:nvGrpSpPr>
          <p:cNvPr id="35" name="object 34"/>
          <p:cNvGrpSpPr/>
          <p:nvPr/>
        </p:nvGrpSpPr>
        <p:grpSpPr>
          <a:xfrm>
            <a:off x="7886316" y="2372612"/>
            <a:ext cx="1868805" cy="2205355"/>
            <a:chOff x="7139940" y="1744979"/>
            <a:chExt cx="1868805" cy="2205355"/>
          </a:xfrm>
          <a:solidFill>
            <a:schemeClr val="accent1"/>
          </a:solidFill>
        </p:grpSpPr>
        <p:sp>
          <p:nvSpPr>
            <p:cNvPr id="36" name="object 35"/>
            <p:cNvSpPr/>
            <p:nvPr/>
          </p:nvSpPr>
          <p:spPr>
            <a:xfrm>
              <a:off x="7418832" y="1744979"/>
              <a:ext cx="239268" cy="1399032"/>
            </a:xfrm>
            <a:prstGeom prst="rect">
              <a:avLst/>
            </a:prstGeom>
            <a:grpFill/>
          </p:spPr>
          <p:txBody>
            <a:bodyPr wrap="square" lIns="0" tIns="0" rIns="0" bIns="0" rtlCol="0"/>
            <a:lstStyle/>
            <a:p>
              <a:endParaRPr/>
            </a:p>
          </p:txBody>
        </p:sp>
        <p:sp>
          <p:nvSpPr>
            <p:cNvPr id="37" name="object 36"/>
            <p:cNvSpPr/>
            <p:nvPr/>
          </p:nvSpPr>
          <p:spPr>
            <a:xfrm>
              <a:off x="7440168" y="1766315"/>
              <a:ext cx="160020" cy="1319784"/>
            </a:xfrm>
            <a:prstGeom prst="rect">
              <a:avLst/>
            </a:prstGeom>
            <a:grpFill/>
          </p:spPr>
          <p:txBody>
            <a:bodyPr wrap="square" lIns="0" tIns="0" rIns="0" bIns="0" rtlCol="0"/>
            <a:lstStyle/>
            <a:p>
              <a:endParaRPr/>
            </a:p>
          </p:txBody>
        </p:sp>
        <p:sp>
          <p:nvSpPr>
            <p:cNvPr id="38" name="object 37"/>
            <p:cNvSpPr/>
            <p:nvPr/>
          </p:nvSpPr>
          <p:spPr>
            <a:xfrm>
              <a:off x="7139940" y="2807207"/>
              <a:ext cx="1851659" cy="1143000"/>
            </a:xfrm>
            <a:prstGeom prst="rect">
              <a:avLst/>
            </a:prstGeom>
            <a:grpFill/>
          </p:spPr>
          <p:txBody>
            <a:bodyPr wrap="square" lIns="0" tIns="0" rIns="0" bIns="0" rtlCol="0"/>
            <a:lstStyle/>
            <a:p>
              <a:endParaRPr/>
            </a:p>
          </p:txBody>
        </p:sp>
        <p:sp>
          <p:nvSpPr>
            <p:cNvPr id="39" name="object 38"/>
            <p:cNvSpPr/>
            <p:nvPr/>
          </p:nvSpPr>
          <p:spPr>
            <a:xfrm>
              <a:off x="7164324" y="3047999"/>
              <a:ext cx="1844039" cy="696468"/>
            </a:xfrm>
            <a:prstGeom prst="rect">
              <a:avLst/>
            </a:prstGeom>
            <a:grpFill/>
          </p:spPr>
          <p:txBody>
            <a:bodyPr wrap="square" lIns="0" tIns="0" rIns="0" bIns="0" rtlCol="0"/>
            <a:lstStyle/>
            <a:p>
              <a:endParaRPr/>
            </a:p>
          </p:txBody>
        </p:sp>
        <p:sp>
          <p:nvSpPr>
            <p:cNvPr id="40" name="object 39"/>
            <p:cNvSpPr/>
            <p:nvPr/>
          </p:nvSpPr>
          <p:spPr>
            <a:xfrm>
              <a:off x="7161276" y="2828543"/>
              <a:ext cx="1772412" cy="1063752"/>
            </a:xfrm>
            <a:prstGeom prst="rect">
              <a:avLst/>
            </a:prstGeom>
            <a:grpFill/>
            <a:effectLst>
              <a:softEdge rad="1270000"/>
            </a:effectLst>
          </p:spPr>
          <p:txBody>
            <a:bodyPr wrap="square" lIns="0" tIns="0" rIns="0" bIns="0" rtlCol="0"/>
            <a:lstStyle/>
            <a:p>
              <a:endParaRPr/>
            </a:p>
          </p:txBody>
        </p:sp>
      </p:grpSp>
      <p:sp>
        <p:nvSpPr>
          <p:cNvPr id="41" name="object 40"/>
          <p:cNvSpPr txBox="1"/>
          <p:nvPr/>
        </p:nvSpPr>
        <p:spPr>
          <a:xfrm>
            <a:off x="7886316" y="3736085"/>
            <a:ext cx="1775462" cy="462915"/>
          </a:xfrm>
          <a:prstGeom prst="rect">
            <a:avLst/>
          </a:prstGeom>
          <a:solidFill>
            <a:schemeClr val="accent1"/>
          </a:solidFill>
        </p:spPr>
        <p:txBody>
          <a:bodyPr vert="horz" wrap="square" lIns="0" tIns="36195" rIns="0" bIns="0" rtlCol="0">
            <a:spAutoFit/>
          </a:bodyPr>
          <a:lstStyle/>
          <a:p>
            <a:pPr marL="332740" marR="5080" indent="-320040" algn="ctr">
              <a:lnSpc>
                <a:spcPts val="1639"/>
              </a:lnSpc>
              <a:spcBef>
                <a:spcPts val="285"/>
              </a:spcBef>
            </a:pPr>
            <a:r>
              <a:rPr sz="1500" spc="-5" dirty="0">
                <a:solidFill>
                  <a:srgbClr val="FFFFFF"/>
                </a:solidFill>
                <a:latin typeface="Abadi MT Condensed Light" charset="0"/>
                <a:ea typeface="Abadi MT Condensed Light" charset="0"/>
                <a:cs typeface="Abadi MT Condensed Light" charset="0"/>
              </a:rPr>
              <a:t>Cast </a:t>
            </a:r>
            <a:r>
              <a:rPr sz="1500" dirty="0">
                <a:solidFill>
                  <a:srgbClr val="FFFFFF"/>
                </a:solidFill>
                <a:latin typeface="Abadi MT Condensed Light" charset="0"/>
                <a:ea typeface="Abadi MT Condensed Light" charset="0"/>
                <a:cs typeface="Abadi MT Condensed Light" charset="0"/>
              </a:rPr>
              <a:t>dictionary</a:t>
            </a:r>
            <a:r>
              <a:rPr sz="1500" spc="-250" dirty="0">
                <a:solidFill>
                  <a:srgbClr val="FFFFFF"/>
                </a:solidFill>
                <a:latin typeface="Abadi MT Condensed Light" charset="0"/>
                <a:ea typeface="Abadi MT Condensed Light" charset="0"/>
                <a:cs typeface="Abadi MT Condensed Light" charset="0"/>
              </a:rPr>
              <a:t> </a:t>
            </a:r>
            <a:r>
              <a:rPr sz="1500" spc="-15" dirty="0">
                <a:solidFill>
                  <a:srgbClr val="FFFFFF"/>
                </a:solidFill>
                <a:latin typeface="Abadi MT Condensed Light" charset="0"/>
                <a:ea typeface="Abadi MT Condensed Light" charset="0"/>
                <a:cs typeface="Abadi MT Condensed Light" charset="0"/>
              </a:rPr>
              <a:t>to </a:t>
            </a:r>
            <a:r>
              <a:rPr sz="1500" dirty="0">
                <a:solidFill>
                  <a:srgbClr val="FFFFFF"/>
                </a:solidFill>
                <a:latin typeface="Abadi MT Condensed Light" charset="0"/>
                <a:ea typeface="Abadi MT Condensed Light" charset="0"/>
                <a:cs typeface="Abadi MT Condensed Light" charset="0"/>
              </a:rPr>
              <a:t>a  </a:t>
            </a:r>
            <a:r>
              <a:rPr sz="1500" spc="-20" dirty="0">
                <a:solidFill>
                  <a:srgbClr val="FFFFFF"/>
                </a:solidFill>
                <a:latin typeface="Abadi MT Condensed Light" charset="0"/>
                <a:ea typeface="Abadi MT Condensed Light" charset="0"/>
                <a:cs typeface="Abadi MT Condensed Light" charset="0"/>
              </a:rPr>
              <a:t>DataFrame</a:t>
            </a:r>
            <a:endParaRPr sz="1500" dirty="0">
              <a:latin typeface="Abadi MT Condensed Light" charset="0"/>
              <a:ea typeface="Abadi MT Condensed Light" charset="0"/>
              <a:cs typeface="Abadi MT Condensed Light" charset="0"/>
            </a:endParaRPr>
          </a:p>
        </p:txBody>
      </p:sp>
      <p:grpSp>
        <p:nvGrpSpPr>
          <p:cNvPr id="42" name="object 41"/>
          <p:cNvGrpSpPr/>
          <p:nvPr/>
        </p:nvGrpSpPr>
        <p:grpSpPr>
          <a:xfrm>
            <a:off x="7901940" y="2118360"/>
            <a:ext cx="2790825" cy="1143000"/>
            <a:chOff x="7139940" y="1478280"/>
            <a:chExt cx="2790825" cy="1143000"/>
          </a:xfrm>
          <a:solidFill>
            <a:schemeClr val="accent1"/>
          </a:solidFill>
        </p:grpSpPr>
        <p:sp>
          <p:nvSpPr>
            <p:cNvPr id="43" name="object 42"/>
            <p:cNvSpPr/>
            <p:nvPr/>
          </p:nvSpPr>
          <p:spPr>
            <a:xfrm>
              <a:off x="7504176" y="1661160"/>
              <a:ext cx="2426207" cy="237744"/>
            </a:xfrm>
            <a:prstGeom prst="rect">
              <a:avLst/>
            </a:prstGeom>
            <a:grpFill/>
          </p:spPr>
          <p:txBody>
            <a:bodyPr wrap="square" lIns="0" tIns="0" rIns="0" bIns="0" rtlCol="0"/>
            <a:lstStyle/>
            <a:p>
              <a:endParaRPr/>
            </a:p>
          </p:txBody>
        </p:sp>
        <p:sp>
          <p:nvSpPr>
            <p:cNvPr id="44" name="object 43"/>
            <p:cNvSpPr/>
            <p:nvPr/>
          </p:nvSpPr>
          <p:spPr>
            <a:xfrm>
              <a:off x="7525512" y="1682496"/>
              <a:ext cx="2346959" cy="158496"/>
            </a:xfrm>
            <a:prstGeom prst="rect">
              <a:avLst/>
            </a:prstGeom>
            <a:grpFill/>
          </p:spPr>
          <p:txBody>
            <a:bodyPr wrap="square" lIns="0" tIns="0" rIns="0" bIns="0" rtlCol="0"/>
            <a:lstStyle/>
            <a:p>
              <a:endParaRPr/>
            </a:p>
          </p:txBody>
        </p:sp>
        <p:sp>
          <p:nvSpPr>
            <p:cNvPr id="45" name="object 44"/>
            <p:cNvSpPr/>
            <p:nvPr/>
          </p:nvSpPr>
          <p:spPr>
            <a:xfrm>
              <a:off x="7139940" y="1478280"/>
              <a:ext cx="1851659" cy="1143000"/>
            </a:xfrm>
            <a:prstGeom prst="rect">
              <a:avLst/>
            </a:prstGeom>
            <a:grpFill/>
          </p:spPr>
          <p:txBody>
            <a:bodyPr wrap="square" lIns="0" tIns="0" rIns="0" bIns="0" rtlCol="0"/>
            <a:lstStyle/>
            <a:p>
              <a:endParaRPr/>
            </a:p>
          </p:txBody>
        </p:sp>
        <p:sp>
          <p:nvSpPr>
            <p:cNvPr id="46" name="object 45"/>
            <p:cNvSpPr/>
            <p:nvPr/>
          </p:nvSpPr>
          <p:spPr>
            <a:xfrm>
              <a:off x="7226808" y="1615440"/>
              <a:ext cx="1717548" cy="903731"/>
            </a:xfrm>
            <a:prstGeom prst="rect">
              <a:avLst/>
            </a:prstGeom>
            <a:grpFill/>
          </p:spPr>
          <p:txBody>
            <a:bodyPr wrap="square" lIns="0" tIns="0" rIns="0" bIns="0" rtlCol="0"/>
            <a:lstStyle/>
            <a:p>
              <a:endParaRPr/>
            </a:p>
          </p:txBody>
        </p:sp>
        <p:sp>
          <p:nvSpPr>
            <p:cNvPr id="47" name="object 46"/>
            <p:cNvSpPr/>
            <p:nvPr/>
          </p:nvSpPr>
          <p:spPr>
            <a:xfrm>
              <a:off x="7161276" y="1499616"/>
              <a:ext cx="1772412" cy="1063752"/>
            </a:xfrm>
            <a:prstGeom prst="rect">
              <a:avLst/>
            </a:prstGeom>
            <a:grpFill/>
          </p:spPr>
          <p:txBody>
            <a:bodyPr wrap="square" lIns="0" tIns="0" rIns="0" bIns="0" rtlCol="0"/>
            <a:lstStyle/>
            <a:p>
              <a:endParaRPr/>
            </a:p>
          </p:txBody>
        </p:sp>
      </p:grpSp>
      <p:sp>
        <p:nvSpPr>
          <p:cNvPr id="48" name="object 47"/>
          <p:cNvSpPr txBox="1">
            <a:spLocks/>
          </p:cNvSpPr>
          <p:nvPr/>
        </p:nvSpPr>
        <p:spPr>
          <a:xfrm>
            <a:off x="8116061" y="2300985"/>
            <a:ext cx="1373505" cy="691087"/>
          </a:xfrm>
          <a:prstGeom prst="rect">
            <a:avLst/>
          </a:prstGeom>
          <a:solidFill>
            <a:schemeClr val="accent1"/>
          </a:solidFill>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smtClean="0">
                <a:solidFill>
                  <a:srgbClr val="FFFFFF"/>
                </a:solidFill>
                <a:latin typeface="Abadi MT Condensed Light" charset="0"/>
                <a:ea typeface="Abadi MT Condensed Light" charset="0"/>
                <a:cs typeface="Abadi MT Condensed Light" charset="0"/>
              </a:rPr>
              <a:t>Filter </a:t>
            </a:r>
            <a:r>
              <a:rPr lang="en-US" sz="1500" spc="-10" dirty="0" smtClean="0">
                <a:solidFill>
                  <a:srgbClr val="FFFFFF"/>
                </a:solidFill>
                <a:latin typeface="Abadi MT Condensed Light" charset="0"/>
                <a:ea typeface="Abadi MT Condensed Light" charset="0"/>
                <a:cs typeface="Abadi MT Condensed Light" charset="0"/>
              </a:rPr>
              <a:t>data to</a:t>
            </a:r>
            <a:r>
              <a:rPr lang="en-US" sz="1500" spc="-204" dirty="0" smtClean="0">
                <a:solidFill>
                  <a:srgbClr val="FFFFFF"/>
                </a:solidFill>
                <a:latin typeface="Abadi MT Condensed Light" charset="0"/>
                <a:ea typeface="Abadi MT Condensed Light" charset="0"/>
                <a:cs typeface="Abadi MT Condensed Light" charset="0"/>
              </a:rPr>
              <a:t> </a:t>
            </a:r>
            <a:r>
              <a:rPr lang="en-US" sz="1500" spc="-5" dirty="0" smtClean="0">
                <a:solidFill>
                  <a:srgbClr val="FFFFFF"/>
                </a:solidFill>
                <a:latin typeface="Abadi MT Condensed Light" charset="0"/>
                <a:ea typeface="Abadi MT Condensed Light" charset="0"/>
                <a:cs typeface="Abadi MT Condensed Light" charset="0"/>
              </a:rPr>
              <a:t>only  </a:t>
            </a:r>
            <a:r>
              <a:rPr lang="en-US" sz="1500" dirty="0" smtClean="0">
                <a:solidFill>
                  <a:srgbClr val="FFFFFF"/>
                </a:solidFill>
                <a:latin typeface="Abadi MT Condensed Light" charset="0"/>
                <a:ea typeface="Abadi MT Condensed Light" charset="0"/>
                <a:cs typeface="Abadi MT Condensed Light" charset="0"/>
              </a:rPr>
              <a:t>include </a:t>
            </a:r>
            <a:r>
              <a:rPr lang="en-US" sz="1500" spc="-20" dirty="0" smtClean="0">
                <a:solidFill>
                  <a:srgbClr val="FFFFFF"/>
                </a:solidFill>
                <a:latin typeface="Abadi MT Condensed Light" charset="0"/>
                <a:ea typeface="Abadi MT Condensed Light" charset="0"/>
                <a:cs typeface="Abadi MT Condensed Light" charset="0"/>
              </a:rPr>
              <a:t>Falcon </a:t>
            </a:r>
            <a:r>
              <a:rPr lang="en-US" sz="1500" dirty="0" smtClean="0">
                <a:solidFill>
                  <a:srgbClr val="FFFFFF"/>
                </a:solidFill>
                <a:latin typeface="Abadi MT Condensed Light" charset="0"/>
                <a:ea typeface="Abadi MT Condensed Light" charset="0"/>
                <a:cs typeface="Abadi MT Condensed Light" charset="0"/>
              </a:rPr>
              <a:t>9  launches</a:t>
            </a:r>
            <a:endParaRPr lang="en-US" sz="1500" dirty="0">
              <a:latin typeface="Abadi MT Condensed Light" charset="0"/>
              <a:ea typeface="Abadi MT Condensed Light" charset="0"/>
              <a:cs typeface="Abadi MT Condensed Light" charset="0"/>
            </a:endParaRPr>
          </a:p>
        </p:txBody>
      </p:sp>
      <p:grpSp>
        <p:nvGrpSpPr>
          <p:cNvPr id="49" name="object 48"/>
          <p:cNvGrpSpPr/>
          <p:nvPr/>
        </p:nvGrpSpPr>
        <p:grpSpPr>
          <a:xfrm>
            <a:off x="10258043" y="2118360"/>
            <a:ext cx="1894839" cy="1143000"/>
            <a:chOff x="9496043" y="1478280"/>
            <a:chExt cx="1894839" cy="1143000"/>
          </a:xfrm>
          <a:solidFill>
            <a:schemeClr val="accent1"/>
          </a:solidFill>
        </p:grpSpPr>
        <p:sp>
          <p:nvSpPr>
            <p:cNvPr id="50" name="object 49"/>
            <p:cNvSpPr/>
            <p:nvPr/>
          </p:nvSpPr>
          <p:spPr>
            <a:xfrm>
              <a:off x="9496043" y="1478280"/>
              <a:ext cx="1851659" cy="1143000"/>
            </a:xfrm>
            <a:prstGeom prst="rect">
              <a:avLst/>
            </a:prstGeom>
            <a:grpFill/>
          </p:spPr>
          <p:txBody>
            <a:bodyPr wrap="square" lIns="0" tIns="0" rIns="0" bIns="0" rtlCol="0"/>
            <a:lstStyle/>
            <a:p>
              <a:endParaRPr/>
            </a:p>
          </p:txBody>
        </p:sp>
        <p:sp>
          <p:nvSpPr>
            <p:cNvPr id="51" name="object 50"/>
            <p:cNvSpPr/>
            <p:nvPr/>
          </p:nvSpPr>
          <p:spPr>
            <a:xfrm>
              <a:off x="9497567" y="1615440"/>
              <a:ext cx="1892807" cy="903731"/>
            </a:xfrm>
            <a:prstGeom prst="rect">
              <a:avLst/>
            </a:prstGeom>
            <a:grpFill/>
          </p:spPr>
          <p:txBody>
            <a:bodyPr wrap="square" lIns="0" tIns="0" rIns="0" bIns="0" rtlCol="0"/>
            <a:lstStyle/>
            <a:p>
              <a:endParaRPr/>
            </a:p>
          </p:txBody>
        </p:sp>
        <p:sp>
          <p:nvSpPr>
            <p:cNvPr id="52" name="object 51"/>
            <p:cNvSpPr/>
            <p:nvPr/>
          </p:nvSpPr>
          <p:spPr>
            <a:xfrm>
              <a:off x="9517379" y="1499616"/>
              <a:ext cx="1772412" cy="1063752"/>
            </a:xfrm>
            <a:prstGeom prst="rect">
              <a:avLst/>
            </a:prstGeom>
            <a:grpFill/>
          </p:spPr>
          <p:txBody>
            <a:bodyPr wrap="square" lIns="0" tIns="0" rIns="0" bIns="0" rtlCol="0"/>
            <a:lstStyle/>
            <a:p>
              <a:endParaRPr/>
            </a:p>
          </p:txBody>
        </p:sp>
      </p:grpSp>
      <p:sp>
        <p:nvSpPr>
          <p:cNvPr id="53" name="object 52"/>
          <p:cNvSpPr txBox="1"/>
          <p:nvPr/>
        </p:nvSpPr>
        <p:spPr>
          <a:xfrm>
            <a:off x="10402316" y="2300985"/>
            <a:ext cx="1539240" cy="670560"/>
          </a:xfrm>
          <a:prstGeom prst="rect">
            <a:avLst/>
          </a:prstGeom>
          <a:solidFill>
            <a:schemeClr val="accent1"/>
          </a:solidFill>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Abadi MT Condensed Light" charset="0"/>
                <a:ea typeface="Abadi MT Condensed Light" charset="0"/>
                <a:cs typeface="Abadi MT Condensed Light" charset="0"/>
              </a:rPr>
              <a:t>Imputate </a:t>
            </a:r>
            <a:r>
              <a:rPr sz="1500" spc="-5" dirty="0">
                <a:solidFill>
                  <a:srgbClr val="FFFFFF"/>
                </a:solidFill>
                <a:latin typeface="Abadi MT Condensed Light" charset="0"/>
                <a:ea typeface="Abadi MT Condensed Light" charset="0"/>
                <a:cs typeface="Abadi MT Condensed Light" charset="0"/>
              </a:rPr>
              <a:t>missing  </a:t>
            </a:r>
            <a:r>
              <a:rPr sz="1500" spc="-20" dirty="0">
                <a:solidFill>
                  <a:srgbClr val="FFFFFF"/>
                </a:solidFill>
                <a:latin typeface="Abadi MT Condensed Light" charset="0"/>
                <a:ea typeface="Abadi MT Condensed Light" charset="0"/>
                <a:cs typeface="Abadi MT Condensed Light" charset="0"/>
              </a:rPr>
              <a:t>PayloadMass</a:t>
            </a:r>
            <a:r>
              <a:rPr sz="1500" spc="-160" dirty="0">
                <a:solidFill>
                  <a:srgbClr val="FFFFFF"/>
                </a:solidFill>
                <a:latin typeface="Abadi MT Condensed Light" charset="0"/>
                <a:ea typeface="Abadi MT Condensed Light" charset="0"/>
                <a:cs typeface="Abadi MT Condensed Light" charset="0"/>
              </a:rPr>
              <a:t> </a:t>
            </a:r>
            <a:r>
              <a:rPr sz="1500" spc="-5" dirty="0">
                <a:solidFill>
                  <a:srgbClr val="FFFFFF"/>
                </a:solidFill>
                <a:latin typeface="Abadi MT Condensed Light" charset="0"/>
                <a:ea typeface="Abadi MT Condensed Light" charset="0"/>
                <a:cs typeface="Abadi MT Condensed Light" charset="0"/>
              </a:rPr>
              <a:t>values  with</a:t>
            </a:r>
            <a:r>
              <a:rPr sz="1500" spc="-35" dirty="0">
                <a:solidFill>
                  <a:srgbClr val="FFFFFF"/>
                </a:solidFill>
                <a:latin typeface="Abadi MT Condensed Light" charset="0"/>
                <a:ea typeface="Abadi MT Condensed Light" charset="0"/>
                <a:cs typeface="Abadi MT Condensed Light" charset="0"/>
              </a:rPr>
              <a:t> </a:t>
            </a:r>
            <a:r>
              <a:rPr sz="1500" dirty="0">
                <a:solidFill>
                  <a:srgbClr val="FFFFFF"/>
                </a:solidFill>
                <a:latin typeface="Abadi MT Condensed Light" charset="0"/>
                <a:ea typeface="Abadi MT Condensed Light" charset="0"/>
                <a:cs typeface="Abadi MT Condensed Light" charset="0"/>
              </a:rPr>
              <a:t>mean</a:t>
            </a:r>
            <a:endParaRPr sz="15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Text Placeholder 2">
            <a:extLst>
              <a:ext uri="{FF2B5EF4-FFF2-40B4-BE49-F238E27FC236}">
                <a16:creationId xmlns:a16="http://schemas.microsoft.com/office/drawing/2014/main" xmlns="" id="{AB0AB2AC-B7E6-6849-9AE9-697369407F8F}"/>
              </a:ext>
            </a:extLst>
          </p:cNvPr>
          <p:cNvSpPr txBox="1">
            <a:spLocks/>
          </p:cNvSpPr>
          <p:nvPr/>
        </p:nvSpPr>
        <p:spPr>
          <a:xfrm>
            <a:off x="607629" y="1799648"/>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smtClean="0">
                <a:solidFill>
                  <a:srgbClr val="0B49CB"/>
                </a:solidFill>
                <a:latin typeface="Abadi"/>
              </a:rPr>
              <a:t>GitHub </a:t>
            </a:r>
            <a:r>
              <a:rPr lang="en-US" sz="2200" b="1" dirty="0" err="1" smtClean="0">
                <a:solidFill>
                  <a:srgbClr val="0B49CB"/>
                </a:solidFill>
                <a:latin typeface="Abadi"/>
              </a:rPr>
              <a:t>url</a:t>
            </a:r>
            <a:r>
              <a:rPr lang="en-US" sz="2200" b="1" dirty="0" smtClean="0">
                <a:solidFill>
                  <a:srgbClr val="0B49CB"/>
                </a:solidFill>
                <a:latin typeface="Abadi"/>
              </a:rPr>
              <a:t>:</a:t>
            </a:r>
          </a:p>
          <a:p>
            <a:endParaRPr lang="en-US" sz="2200" dirty="0" smtClean="0">
              <a:solidFill>
                <a:schemeClr val="accent3">
                  <a:lumMod val="25000"/>
                </a:schemeClr>
              </a:solidFill>
              <a:latin typeface="Abadi"/>
            </a:endParaRPr>
          </a:p>
          <a:p>
            <a:pPr marL="0" indent="0">
              <a:buNone/>
            </a:pPr>
            <a:r>
              <a:rPr lang="en-US" sz="1600" dirty="0">
                <a:latin typeface="Abadi MT Condensed Light" charset="0"/>
                <a:ea typeface="Abadi MT Condensed Light" charset="0"/>
                <a:cs typeface="Abadi MT Condensed Light" charset="0"/>
                <a:hlinkClick r:id="rId3" invalidUrl="https://github.com/alin-r-13/IBMDataScienceProject/blob/master/10.  Data Science and Machine Learning Capstone Project/Week 1 Introduction/Data Collection with Web Scraping.ipynb"/>
              </a:rPr>
              <a:t>https://</a:t>
            </a:r>
            <a:r>
              <a:rPr lang="en-US" sz="1600" dirty="0" err="1">
                <a:latin typeface="Abadi MT Condensed Light" charset="0"/>
                <a:ea typeface="Abadi MT Condensed Light" charset="0"/>
                <a:cs typeface="Abadi MT Condensed Light" charset="0"/>
                <a:hlinkClick r:id="rId4" invalidUrl="https://github.com/alin-r-13/IBMDataScienceProject/blob/master/10.  Data Science and Machine Learning Capstone Project/Week 1 Introduction/Data Collection with Web Scraping.ipynb"/>
              </a:rPr>
              <a:t>github.com</a:t>
            </a:r>
            <a:r>
              <a:rPr lang="en-US" sz="1600" dirty="0">
                <a:latin typeface="Abadi MT Condensed Light" charset="0"/>
                <a:ea typeface="Abadi MT Condensed Light" charset="0"/>
                <a:cs typeface="Abadi MT Condensed Light" charset="0"/>
                <a:hlinkClick r:id="rId5" invalidUrl="https://github.com/alin-r-13/IBMDataScienceProject/blob/master/10.  Data Science and Machine Learning Capstone Project/Week 1 Introduction/Data Collection with Web Scraping.ipynb"/>
              </a:rPr>
              <a:t>/alin-r-13/</a:t>
            </a:r>
            <a:r>
              <a:rPr lang="en-US" sz="1600" dirty="0" err="1">
                <a:latin typeface="Abadi MT Condensed Light" charset="0"/>
                <a:ea typeface="Abadi MT Condensed Light" charset="0"/>
                <a:cs typeface="Abadi MT Condensed Light" charset="0"/>
                <a:hlinkClick r:id="rId6" invalidUrl="https://github.com/alin-r-13/IBMDataScienceProject/blob/master/10.  Data Science and Machine Learning Capstone Project/Week 1 Introduction/Data Collection with Web Scraping.ipynb"/>
              </a:rPr>
              <a:t>IBMDataScienceProject</a:t>
            </a:r>
            <a:r>
              <a:rPr lang="en-US" sz="1600" dirty="0">
                <a:latin typeface="Abadi MT Condensed Light" charset="0"/>
                <a:ea typeface="Abadi MT Condensed Light" charset="0"/>
                <a:cs typeface="Abadi MT Condensed Light" charset="0"/>
                <a:hlinkClick r:id="rId7" invalidUrl="https://github.com/alin-r-13/IBMDataScienceProject/blob/master/10.  Data Science and Machine Learning Capstone Project/Week 1 Introduction/Data Collection with Web Scraping.ipynb"/>
              </a:rPr>
              <a:t>/blob/master/10.%20%20Data%20Science%20and%20Machine%20Learning%20Capstone%20Project/Week%201%20Introduction/Data%20Collection%20with%20Web%20Scraping.ipynb</a:t>
            </a:r>
            <a:endParaRPr lang="en-US" sz="1600" dirty="0">
              <a:latin typeface="Abadi MT Condensed Light" charset="0"/>
              <a:ea typeface="Abadi MT Condensed Light" charset="0"/>
              <a:cs typeface="Abadi MT Condensed Light" charset="0"/>
            </a:endParaRPr>
          </a:p>
        </p:txBody>
      </p:sp>
      <p:sp>
        <p:nvSpPr>
          <p:cNvPr id="9" name="object 6"/>
          <p:cNvSpPr/>
          <p:nvPr/>
        </p:nvSpPr>
        <p:spPr>
          <a:xfrm>
            <a:off x="6434328" y="2226563"/>
            <a:ext cx="237744" cy="1389888"/>
          </a:xfrm>
          <a:prstGeom prst="rect">
            <a:avLst/>
          </a:prstGeom>
          <a:solidFill>
            <a:schemeClr val="accent1"/>
          </a:solidFill>
        </p:spPr>
        <p:txBody>
          <a:bodyPr wrap="square" lIns="0" tIns="0" rIns="0" bIns="0" rtlCol="0"/>
          <a:lstStyle/>
          <a:p>
            <a:endParaRPr>
              <a:solidFill>
                <a:schemeClr val="accent1">
                  <a:lumMod val="40000"/>
                  <a:lumOff val="60000"/>
                </a:schemeClr>
              </a:solidFill>
            </a:endParaRPr>
          </a:p>
        </p:txBody>
      </p:sp>
      <p:grpSp>
        <p:nvGrpSpPr>
          <p:cNvPr id="10" name="object 7"/>
          <p:cNvGrpSpPr/>
          <p:nvPr/>
        </p:nvGrpSpPr>
        <p:grpSpPr>
          <a:xfrm>
            <a:off x="6153911" y="1950720"/>
            <a:ext cx="1851660" cy="1607820"/>
            <a:chOff x="4782311" y="1478280"/>
            <a:chExt cx="1851660" cy="1607820"/>
          </a:xfrm>
          <a:solidFill>
            <a:schemeClr val="accent1"/>
          </a:solidFill>
        </p:grpSpPr>
        <p:sp>
          <p:nvSpPr>
            <p:cNvPr id="12" name="object 8"/>
            <p:cNvSpPr/>
            <p:nvPr/>
          </p:nvSpPr>
          <p:spPr>
            <a:xfrm>
              <a:off x="5084063" y="1766316"/>
              <a:ext cx="158496" cy="1319784"/>
            </a:xfrm>
            <a:prstGeom prst="rect">
              <a:avLst/>
            </a:prstGeom>
            <a:grpFill/>
          </p:spPr>
          <p:txBody>
            <a:bodyPr wrap="square" lIns="0" tIns="0" rIns="0" bIns="0" rtlCol="0"/>
            <a:lstStyle/>
            <a:p>
              <a:endParaRPr>
                <a:solidFill>
                  <a:schemeClr val="accent1">
                    <a:lumMod val="40000"/>
                    <a:lumOff val="60000"/>
                  </a:schemeClr>
                </a:solidFill>
              </a:endParaRPr>
            </a:p>
          </p:txBody>
        </p:sp>
        <p:sp>
          <p:nvSpPr>
            <p:cNvPr id="13" name="object 9"/>
            <p:cNvSpPr/>
            <p:nvPr/>
          </p:nvSpPr>
          <p:spPr>
            <a:xfrm>
              <a:off x="4782311" y="1478280"/>
              <a:ext cx="1851660" cy="1143000"/>
            </a:xfrm>
            <a:prstGeom prst="rect">
              <a:avLst/>
            </a:prstGeom>
            <a:grpFill/>
          </p:spPr>
          <p:txBody>
            <a:bodyPr wrap="square" lIns="0" tIns="0" rIns="0" bIns="0" rtlCol="0"/>
            <a:lstStyle/>
            <a:p>
              <a:endParaRPr/>
            </a:p>
          </p:txBody>
        </p:sp>
        <p:sp>
          <p:nvSpPr>
            <p:cNvPr id="14" name="object 10"/>
            <p:cNvSpPr/>
            <p:nvPr/>
          </p:nvSpPr>
          <p:spPr>
            <a:xfrm>
              <a:off x="4888991" y="1719072"/>
              <a:ext cx="1677923" cy="696467"/>
            </a:xfrm>
            <a:prstGeom prst="rect">
              <a:avLst/>
            </a:prstGeom>
            <a:grpFill/>
          </p:spPr>
          <p:txBody>
            <a:bodyPr wrap="square" lIns="0" tIns="0" rIns="0" bIns="0" rtlCol="0"/>
            <a:lstStyle/>
            <a:p>
              <a:endParaRPr/>
            </a:p>
          </p:txBody>
        </p:sp>
        <p:sp>
          <p:nvSpPr>
            <p:cNvPr id="15" name="object 11"/>
            <p:cNvSpPr/>
            <p:nvPr/>
          </p:nvSpPr>
          <p:spPr>
            <a:xfrm>
              <a:off x="4803647" y="1520315"/>
              <a:ext cx="1772411" cy="1063752"/>
            </a:xfrm>
            <a:prstGeom prst="rect">
              <a:avLst/>
            </a:prstGeom>
            <a:grpFill/>
            <a:effectLst>
              <a:softEdge rad="1270000"/>
            </a:effectLst>
          </p:spPr>
          <p:txBody>
            <a:bodyPr wrap="square" lIns="0" tIns="0" rIns="0" bIns="0" rtlCol="0"/>
            <a:lstStyle/>
            <a:p>
              <a:endParaRPr/>
            </a:p>
          </p:txBody>
        </p:sp>
      </p:grpSp>
      <p:sp>
        <p:nvSpPr>
          <p:cNvPr id="16" name="object 12"/>
          <p:cNvSpPr txBox="1"/>
          <p:nvPr/>
        </p:nvSpPr>
        <p:spPr>
          <a:xfrm>
            <a:off x="6414705" y="2314106"/>
            <a:ext cx="1327150" cy="451277"/>
          </a:xfrm>
          <a:prstGeom prst="rect">
            <a:avLst/>
          </a:prstGeom>
          <a:solidFill>
            <a:schemeClr val="accent1"/>
          </a:solidFill>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Abadi MT Condensed Light" charset="0"/>
                <a:ea typeface="Abadi MT Condensed Light" charset="0"/>
                <a:cs typeface="Abadi MT Condensed Light" charset="0"/>
              </a:rPr>
              <a:t>Request </a:t>
            </a:r>
            <a:r>
              <a:rPr lang="en-GB" sz="1500" spc="-10" dirty="0" smtClean="0">
                <a:solidFill>
                  <a:srgbClr val="FFFFFF"/>
                </a:solidFill>
                <a:latin typeface="Abadi MT Condensed Light" charset="0"/>
                <a:ea typeface="Abadi MT Condensed Light" charset="0"/>
                <a:cs typeface="Abadi MT Condensed Light" charset="0"/>
              </a:rPr>
              <a:t>Wikipedia HTML</a:t>
            </a:r>
            <a:endParaRPr sz="1500" dirty="0">
              <a:latin typeface="Abadi MT Condensed Light" charset="0"/>
              <a:ea typeface="Abadi MT Condensed Light" charset="0"/>
              <a:cs typeface="Abadi MT Condensed Light" charset="0"/>
            </a:endParaRPr>
          </a:p>
        </p:txBody>
      </p:sp>
      <p:grpSp>
        <p:nvGrpSpPr>
          <p:cNvPr id="17" name="object 13"/>
          <p:cNvGrpSpPr/>
          <p:nvPr/>
        </p:nvGrpSpPr>
        <p:grpSpPr>
          <a:xfrm>
            <a:off x="6153911" y="3279647"/>
            <a:ext cx="1851660" cy="1666239"/>
            <a:chOff x="4782311" y="2807207"/>
            <a:chExt cx="1851660" cy="1666239"/>
          </a:xfrm>
          <a:solidFill>
            <a:schemeClr val="accent1"/>
          </a:solidFill>
        </p:grpSpPr>
        <p:sp>
          <p:nvSpPr>
            <p:cNvPr id="18" name="object 14"/>
            <p:cNvSpPr/>
            <p:nvPr/>
          </p:nvSpPr>
          <p:spPr>
            <a:xfrm>
              <a:off x="5062727" y="3073907"/>
              <a:ext cx="237744" cy="1399032"/>
            </a:xfrm>
            <a:prstGeom prst="rect">
              <a:avLst/>
            </a:prstGeom>
            <a:grpFill/>
          </p:spPr>
          <p:txBody>
            <a:bodyPr wrap="square" lIns="0" tIns="0" rIns="0" bIns="0" rtlCol="0"/>
            <a:lstStyle/>
            <a:p>
              <a:endParaRPr/>
            </a:p>
          </p:txBody>
        </p:sp>
        <p:sp>
          <p:nvSpPr>
            <p:cNvPr id="19" name="object 15"/>
            <p:cNvSpPr/>
            <p:nvPr/>
          </p:nvSpPr>
          <p:spPr>
            <a:xfrm>
              <a:off x="5084063" y="3095243"/>
              <a:ext cx="158496" cy="1319784"/>
            </a:xfrm>
            <a:prstGeom prst="rect">
              <a:avLst/>
            </a:prstGeom>
            <a:grpFill/>
          </p:spPr>
          <p:txBody>
            <a:bodyPr wrap="square" lIns="0" tIns="0" rIns="0" bIns="0" rtlCol="0"/>
            <a:lstStyle/>
            <a:p>
              <a:endParaRPr/>
            </a:p>
          </p:txBody>
        </p:sp>
        <p:sp>
          <p:nvSpPr>
            <p:cNvPr id="20" name="object 16"/>
            <p:cNvSpPr/>
            <p:nvPr/>
          </p:nvSpPr>
          <p:spPr>
            <a:xfrm>
              <a:off x="4782311" y="2807207"/>
              <a:ext cx="1851660" cy="1143000"/>
            </a:xfrm>
            <a:prstGeom prst="rect">
              <a:avLst/>
            </a:prstGeom>
            <a:grpFill/>
          </p:spPr>
          <p:txBody>
            <a:bodyPr wrap="square" lIns="0" tIns="0" rIns="0" bIns="0" rtlCol="0"/>
            <a:lstStyle/>
            <a:p>
              <a:endParaRPr/>
            </a:p>
          </p:txBody>
        </p:sp>
        <p:sp>
          <p:nvSpPr>
            <p:cNvPr id="21" name="object 17"/>
            <p:cNvSpPr/>
            <p:nvPr/>
          </p:nvSpPr>
          <p:spPr>
            <a:xfrm>
              <a:off x="4888991" y="2839211"/>
              <a:ext cx="1677923" cy="1115568"/>
            </a:xfrm>
            <a:prstGeom prst="rect">
              <a:avLst/>
            </a:prstGeom>
            <a:grpFill/>
          </p:spPr>
          <p:txBody>
            <a:bodyPr wrap="square" lIns="0" tIns="0" rIns="0" bIns="0" rtlCol="0"/>
            <a:lstStyle/>
            <a:p>
              <a:endParaRPr/>
            </a:p>
          </p:txBody>
        </p:sp>
        <p:sp>
          <p:nvSpPr>
            <p:cNvPr id="22" name="object 18"/>
            <p:cNvSpPr/>
            <p:nvPr/>
          </p:nvSpPr>
          <p:spPr>
            <a:xfrm>
              <a:off x="4803647" y="2828543"/>
              <a:ext cx="1772411" cy="1063752"/>
            </a:xfrm>
            <a:prstGeom prst="rect">
              <a:avLst/>
            </a:prstGeom>
            <a:grpFill/>
          </p:spPr>
          <p:txBody>
            <a:bodyPr wrap="square" lIns="0" tIns="0" rIns="0" bIns="0" rtlCol="0"/>
            <a:lstStyle/>
            <a:p>
              <a:endParaRPr/>
            </a:p>
          </p:txBody>
        </p:sp>
      </p:grpSp>
      <p:sp>
        <p:nvSpPr>
          <p:cNvPr id="23" name="object 19"/>
          <p:cNvSpPr txBox="1"/>
          <p:nvPr/>
        </p:nvSpPr>
        <p:spPr>
          <a:xfrm>
            <a:off x="6387208" y="3572003"/>
            <a:ext cx="1332865" cy="459357"/>
          </a:xfrm>
          <a:prstGeom prst="rect">
            <a:avLst/>
          </a:prstGeom>
          <a:solidFill>
            <a:schemeClr val="accent1"/>
          </a:solidFill>
        </p:spPr>
        <p:txBody>
          <a:bodyPr vert="horz" wrap="square" lIns="0" tIns="31750" rIns="0" bIns="0" rtlCol="0">
            <a:spAutoFit/>
          </a:bodyPr>
          <a:lstStyle/>
          <a:p>
            <a:pPr marL="12700" marR="5080" indent="4445" algn="ctr">
              <a:lnSpc>
                <a:spcPct val="91600"/>
              </a:lnSpc>
              <a:spcBef>
                <a:spcPts val="250"/>
              </a:spcBef>
            </a:pPr>
            <a:r>
              <a:rPr lang="en-GB" sz="1500" dirty="0" err="1" smtClean="0">
                <a:solidFill>
                  <a:srgbClr val="FFFFFF"/>
                </a:solidFill>
                <a:latin typeface="Abadi MT Condensed Light" charset="0"/>
                <a:ea typeface="Abadi MT Condensed Light" charset="0"/>
                <a:cs typeface="Abadi MT Condensed Light" charset="0"/>
              </a:rPr>
              <a:t>BeautifulSoup</a:t>
            </a:r>
            <a:r>
              <a:rPr lang="en-GB" sz="1500" dirty="0" smtClean="0">
                <a:solidFill>
                  <a:srgbClr val="FFFFFF"/>
                </a:solidFill>
                <a:latin typeface="Abadi MT Condensed Light" charset="0"/>
                <a:ea typeface="Abadi MT Condensed Light" charset="0"/>
                <a:cs typeface="Abadi MT Condensed Light" charset="0"/>
              </a:rPr>
              <a:t> html5lib Parser</a:t>
            </a:r>
            <a:endParaRPr sz="1500" dirty="0">
              <a:latin typeface="Abadi MT Condensed Light" charset="0"/>
              <a:ea typeface="Abadi MT Condensed Light" charset="0"/>
              <a:cs typeface="Abadi MT Condensed Light" charset="0"/>
            </a:endParaRPr>
          </a:p>
        </p:txBody>
      </p:sp>
      <p:grpSp>
        <p:nvGrpSpPr>
          <p:cNvPr id="24" name="object 20"/>
          <p:cNvGrpSpPr/>
          <p:nvPr/>
        </p:nvGrpSpPr>
        <p:grpSpPr>
          <a:xfrm>
            <a:off x="6153911" y="4610099"/>
            <a:ext cx="2790825" cy="1141730"/>
            <a:chOff x="4782311" y="4137659"/>
            <a:chExt cx="2790825" cy="1141730"/>
          </a:xfrm>
          <a:solidFill>
            <a:schemeClr val="accent1"/>
          </a:solidFill>
        </p:grpSpPr>
        <p:sp>
          <p:nvSpPr>
            <p:cNvPr id="25" name="object 21"/>
            <p:cNvSpPr/>
            <p:nvPr/>
          </p:nvSpPr>
          <p:spPr>
            <a:xfrm>
              <a:off x="5146547" y="4319015"/>
              <a:ext cx="2426207" cy="239268"/>
            </a:xfrm>
            <a:prstGeom prst="rect">
              <a:avLst/>
            </a:prstGeom>
            <a:grpFill/>
          </p:spPr>
          <p:txBody>
            <a:bodyPr wrap="square" lIns="0" tIns="0" rIns="0" bIns="0" rtlCol="0"/>
            <a:lstStyle/>
            <a:p>
              <a:endParaRPr/>
            </a:p>
          </p:txBody>
        </p:sp>
        <p:sp>
          <p:nvSpPr>
            <p:cNvPr id="26" name="object 22"/>
            <p:cNvSpPr/>
            <p:nvPr/>
          </p:nvSpPr>
          <p:spPr>
            <a:xfrm>
              <a:off x="5167883" y="4340351"/>
              <a:ext cx="2346960" cy="160019"/>
            </a:xfrm>
            <a:prstGeom prst="rect">
              <a:avLst/>
            </a:prstGeom>
            <a:grpFill/>
          </p:spPr>
          <p:txBody>
            <a:bodyPr wrap="square" lIns="0" tIns="0" rIns="0" bIns="0" rtlCol="0"/>
            <a:lstStyle/>
            <a:p>
              <a:endParaRPr/>
            </a:p>
          </p:txBody>
        </p:sp>
        <p:sp>
          <p:nvSpPr>
            <p:cNvPr id="27" name="object 23"/>
            <p:cNvSpPr/>
            <p:nvPr/>
          </p:nvSpPr>
          <p:spPr>
            <a:xfrm>
              <a:off x="4782311" y="4137659"/>
              <a:ext cx="1851660" cy="1141476"/>
            </a:xfrm>
            <a:prstGeom prst="rect">
              <a:avLst/>
            </a:prstGeom>
            <a:grpFill/>
          </p:spPr>
          <p:txBody>
            <a:bodyPr wrap="square" lIns="0" tIns="0" rIns="0" bIns="0" rtlCol="0"/>
            <a:lstStyle/>
            <a:p>
              <a:endParaRPr/>
            </a:p>
          </p:txBody>
        </p:sp>
        <p:sp>
          <p:nvSpPr>
            <p:cNvPr id="28" name="object 24"/>
            <p:cNvSpPr/>
            <p:nvPr/>
          </p:nvSpPr>
          <p:spPr>
            <a:xfrm>
              <a:off x="4850891" y="4273295"/>
              <a:ext cx="1755648" cy="905256"/>
            </a:xfrm>
            <a:prstGeom prst="rect">
              <a:avLst/>
            </a:prstGeom>
            <a:grpFill/>
          </p:spPr>
          <p:txBody>
            <a:bodyPr wrap="square" lIns="0" tIns="0" rIns="0" bIns="0" rtlCol="0"/>
            <a:lstStyle/>
            <a:p>
              <a:endParaRPr/>
            </a:p>
          </p:txBody>
        </p:sp>
        <p:sp>
          <p:nvSpPr>
            <p:cNvPr id="29" name="object 25"/>
            <p:cNvSpPr/>
            <p:nvPr/>
          </p:nvSpPr>
          <p:spPr>
            <a:xfrm>
              <a:off x="4803647" y="4158995"/>
              <a:ext cx="1772411" cy="1062227"/>
            </a:xfrm>
            <a:prstGeom prst="rect">
              <a:avLst/>
            </a:prstGeom>
            <a:grpFill/>
          </p:spPr>
          <p:txBody>
            <a:bodyPr wrap="square" lIns="0" tIns="0" rIns="0" bIns="0" rtlCol="0"/>
            <a:lstStyle/>
            <a:p>
              <a:endParaRPr/>
            </a:p>
          </p:txBody>
        </p:sp>
      </p:grpSp>
      <p:sp>
        <p:nvSpPr>
          <p:cNvPr id="30" name="object 26"/>
          <p:cNvSpPr txBox="1"/>
          <p:nvPr/>
        </p:nvSpPr>
        <p:spPr>
          <a:xfrm>
            <a:off x="6351647" y="4912760"/>
            <a:ext cx="1403985" cy="455125"/>
          </a:xfrm>
          <a:prstGeom prst="rect">
            <a:avLst/>
          </a:prstGeom>
          <a:solidFill>
            <a:schemeClr val="accent1"/>
          </a:solidFill>
        </p:spPr>
        <p:txBody>
          <a:bodyPr vert="horz" wrap="square" lIns="0" tIns="35560" rIns="0" bIns="0" rtlCol="0">
            <a:spAutoFit/>
          </a:bodyPr>
          <a:lstStyle/>
          <a:p>
            <a:pPr marL="12700" marR="5080" algn="ctr">
              <a:lnSpc>
                <a:spcPct val="89800"/>
              </a:lnSpc>
              <a:spcBef>
                <a:spcPts val="280"/>
              </a:spcBef>
            </a:pPr>
            <a:r>
              <a:rPr lang="en-GB" sz="1500" spc="-10" dirty="0" smtClean="0">
                <a:solidFill>
                  <a:srgbClr val="FFFFFF"/>
                </a:solidFill>
                <a:latin typeface="Abadi MT Condensed Light" charset="0"/>
                <a:ea typeface="Abadi MT Condensed Light" charset="0"/>
                <a:cs typeface="Abadi MT Condensed Light" charset="0"/>
              </a:rPr>
              <a:t>Find launch info html table</a:t>
            </a:r>
            <a:endParaRPr sz="1500" dirty="0">
              <a:latin typeface="Abadi MT Condensed Light" charset="0"/>
              <a:ea typeface="Abadi MT Condensed Light" charset="0"/>
              <a:cs typeface="Abadi MT Condensed Light" charset="0"/>
            </a:endParaRPr>
          </a:p>
        </p:txBody>
      </p:sp>
      <p:grpSp>
        <p:nvGrpSpPr>
          <p:cNvPr id="31" name="object 27"/>
          <p:cNvGrpSpPr/>
          <p:nvPr/>
        </p:nvGrpSpPr>
        <p:grpSpPr>
          <a:xfrm>
            <a:off x="8532876" y="3488307"/>
            <a:ext cx="1859280" cy="2205355"/>
            <a:chOff x="7139940" y="3073907"/>
            <a:chExt cx="1859280" cy="2205355"/>
          </a:xfrm>
          <a:solidFill>
            <a:schemeClr val="accent1"/>
          </a:solidFill>
        </p:grpSpPr>
        <p:sp>
          <p:nvSpPr>
            <p:cNvPr id="32" name="object 28"/>
            <p:cNvSpPr/>
            <p:nvPr/>
          </p:nvSpPr>
          <p:spPr>
            <a:xfrm>
              <a:off x="7418832" y="3073907"/>
              <a:ext cx="239268" cy="1399032"/>
            </a:xfrm>
            <a:prstGeom prst="rect">
              <a:avLst/>
            </a:prstGeom>
            <a:grpFill/>
          </p:spPr>
          <p:txBody>
            <a:bodyPr wrap="square" lIns="0" tIns="0" rIns="0" bIns="0" rtlCol="0"/>
            <a:lstStyle/>
            <a:p>
              <a:endParaRPr/>
            </a:p>
          </p:txBody>
        </p:sp>
        <p:sp>
          <p:nvSpPr>
            <p:cNvPr id="33" name="object 29"/>
            <p:cNvSpPr/>
            <p:nvPr/>
          </p:nvSpPr>
          <p:spPr>
            <a:xfrm>
              <a:off x="7440168" y="3095243"/>
              <a:ext cx="160020" cy="1319784"/>
            </a:xfrm>
            <a:prstGeom prst="rect">
              <a:avLst/>
            </a:prstGeom>
            <a:grpFill/>
          </p:spPr>
          <p:txBody>
            <a:bodyPr wrap="square" lIns="0" tIns="0" rIns="0" bIns="0" rtlCol="0"/>
            <a:lstStyle/>
            <a:p>
              <a:endParaRPr/>
            </a:p>
          </p:txBody>
        </p:sp>
        <p:sp>
          <p:nvSpPr>
            <p:cNvPr id="34" name="object 30"/>
            <p:cNvSpPr/>
            <p:nvPr/>
          </p:nvSpPr>
          <p:spPr>
            <a:xfrm>
              <a:off x="7139940" y="4137659"/>
              <a:ext cx="1851659" cy="1141476"/>
            </a:xfrm>
            <a:prstGeom prst="rect">
              <a:avLst/>
            </a:prstGeom>
            <a:grpFill/>
          </p:spPr>
          <p:txBody>
            <a:bodyPr wrap="square" lIns="0" tIns="0" rIns="0" bIns="0" rtlCol="0"/>
            <a:lstStyle/>
            <a:p>
              <a:endParaRPr/>
            </a:p>
          </p:txBody>
        </p:sp>
        <p:sp>
          <p:nvSpPr>
            <p:cNvPr id="35" name="object 31"/>
            <p:cNvSpPr/>
            <p:nvPr/>
          </p:nvSpPr>
          <p:spPr>
            <a:xfrm>
              <a:off x="7173468" y="4378451"/>
              <a:ext cx="1825752" cy="694944"/>
            </a:xfrm>
            <a:prstGeom prst="rect">
              <a:avLst/>
            </a:prstGeom>
            <a:grpFill/>
          </p:spPr>
          <p:txBody>
            <a:bodyPr wrap="square" lIns="0" tIns="0" rIns="0" bIns="0" rtlCol="0"/>
            <a:lstStyle/>
            <a:p>
              <a:endParaRPr/>
            </a:p>
          </p:txBody>
        </p:sp>
        <p:sp>
          <p:nvSpPr>
            <p:cNvPr id="36" name="object 32"/>
            <p:cNvSpPr/>
            <p:nvPr/>
          </p:nvSpPr>
          <p:spPr>
            <a:xfrm>
              <a:off x="7161276" y="4158995"/>
              <a:ext cx="1772412" cy="1062227"/>
            </a:xfrm>
            <a:prstGeom prst="rect">
              <a:avLst/>
            </a:prstGeom>
            <a:grpFill/>
          </p:spPr>
          <p:txBody>
            <a:bodyPr wrap="square" lIns="0" tIns="0" rIns="0" bIns="0" rtlCol="0"/>
            <a:lstStyle/>
            <a:p>
              <a:endParaRPr/>
            </a:p>
          </p:txBody>
        </p:sp>
      </p:grpSp>
      <p:sp>
        <p:nvSpPr>
          <p:cNvPr id="37" name="object 33"/>
          <p:cNvSpPr txBox="1"/>
          <p:nvPr/>
        </p:nvSpPr>
        <p:spPr>
          <a:xfrm>
            <a:off x="8654034" y="4943674"/>
            <a:ext cx="1617343" cy="246093"/>
          </a:xfrm>
          <a:prstGeom prst="rect">
            <a:avLst/>
          </a:prstGeom>
          <a:solidFill>
            <a:schemeClr val="accent1"/>
          </a:solidFill>
        </p:spPr>
        <p:txBody>
          <a:bodyPr vert="horz" wrap="square" lIns="0" tIns="36195" rIns="0" bIns="0" rtlCol="0">
            <a:spAutoFit/>
          </a:bodyPr>
          <a:lstStyle/>
          <a:p>
            <a:pPr marL="575945" marR="5080" indent="-563880" algn="ctr">
              <a:lnSpc>
                <a:spcPts val="1639"/>
              </a:lnSpc>
              <a:spcBef>
                <a:spcPts val="285"/>
              </a:spcBef>
            </a:pPr>
            <a:r>
              <a:rPr lang="en-GB" sz="1500" dirty="0" smtClean="0">
                <a:solidFill>
                  <a:srgbClr val="FFFFFF"/>
                </a:solidFill>
                <a:latin typeface="Abadi MT Condensed Light" charset="0"/>
                <a:ea typeface="Abadi MT Condensed Light" charset="0"/>
                <a:cs typeface="Abadi MT Condensed Light" charset="0"/>
              </a:rPr>
              <a:t>Create dictionary</a:t>
            </a:r>
            <a:endParaRPr sz="1500" dirty="0">
              <a:latin typeface="Abadi MT Condensed Light" charset="0"/>
              <a:ea typeface="Abadi MT Condensed Light" charset="0"/>
              <a:cs typeface="Abadi MT Condensed Light" charset="0"/>
            </a:endParaRPr>
          </a:p>
        </p:txBody>
      </p:sp>
      <p:grpSp>
        <p:nvGrpSpPr>
          <p:cNvPr id="38" name="object 34"/>
          <p:cNvGrpSpPr/>
          <p:nvPr/>
        </p:nvGrpSpPr>
        <p:grpSpPr>
          <a:xfrm>
            <a:off x="8464868" y="2205099"/>
            <a:ext cx="1868805" cy="2205355"/>
            <a:chOff x="7139940" y="1744979"/>
            <a:chExt cx="1868805" cy="2205355"/>
          </a:xfrm>
          <a:solidFill>
            <a:schemeClr val="accent1"/>
          </a:solidFill>
        </p:grpSpPr>
        <p:sp>
          <p:nvSpPr>
            <p:cNvPr id="39" name="object 35"/>
            <p:cNvSpPr/>
            <p:nvPr/>
          </p:nvSpPr>
          <p:spPr>
            <a:xfrm>
              <a:off x="7418832" y="1744979"/>
              <a:ext cx="239268" cy="1399032"/>
            </a:xfrm>
            <a:prstGeom prst="rect">
              <a:avLst/>
            </a:prstGeom>
            <a:grpFill/>
          </p:spPr>
          <p:txBody>
            <a:bodyPr wrap="square" lIns="0" tIns="0" rIns="0" bIns="0" rtlCol="0"/>
            <a:lstStyle/>
            <a:p>
              <a:endParaRPr/>
            </a:p>
          </p:txBody>
        </p:sp>
        <p:sp>
          <p:nvSpPr>
            <p:cNvPr id="40" name="object 36"/>
            <p:cNvSpPr/>
            <p:nvPr/>
          </p:nvSpPr>
          <p:spPr>
            <a:xfrm>
              <a:off x="7440168" y="1766315"/>
              <a:ext cx="160020" cy="1319784"/>
            </a:xfrm>
            <a:prstGeom prst="rect">
              <a:avLst/>
            </a:prstGeom>
            <a:grpFill/>
          </p:spPr>
          <p:txBody>
            <a:bodyPr wrap="square" lIns="0" tIns="0" rIns="0" bIns="0" rtlCol="0"/>
            <a:lstStyle/>
            <a:p>
              <a:endParaRPr/>
            </a:p>
          </p:txBody>
        </p:sp>
        <p:sp>
          <p:nvSpPr>
            <p:cNvPr id="41" name="object 37"/>
            <p:cNvSpPr/>
            <p:nvPr/>
          </p:nvSpPr>
          <p:spPr>
            <a:xfrm>
              <a:off x="7139940" y="2807207"/>
              <a:ext cx="1851659" cy="1143000"/>
            </a:xfrm>
            <a:prstGeom prst="rect">
              <a:avLst/>
            </a:prstGeom>
            <a:grpFill/>
          </p:spPr>
          <p:txBody>
            <a:bodyPr wrap="square" lIns="0" tIns="0" rIns="0" bIns="0" rtlCol="0"/>
            <a:lstStyle/>
            <a:p>
              <a:endParaRPr/>
            </a:p>
          </p:txBody>
        </p:sp>
        <p:sp>
          <p:nvSpPr>
            <p:cNvPr id="42" name="object 38"/>
            <p:cNvSpPr/>
            <p:nvPr/>
          </p:nvSpPr>
          <p:spPr>
            <a:xfrm>
              <a:off x="7164324" y="3047999"/>
              <a:ext cx="1844039" cy="696468"/>
            </a:xfrm>
            <a:prstGeom prst="rect">
              <a:avLst/>
            </a:prstGeom>
            <a:grpFill/>
          </p:spPr>
          <p:txBody>
            <a:bodyPr wrap="square" lIns="0" tIns="0" rIns="0" bIns="0" rtlCol="0"/>
            <a:lstStyle/>
            <a:p>
              <a:endParaRPr/>
            </a:p>
          </p:txBody>
        </p:sp>
        <p:sp>
          <p:nvSpPr>
            <p:cNvPr id="43" name="object 39"/>
            <p:cNvSpPr/>
            <p:nvPr/>
          </p:nvSpPr>
          <p:spPr>
            <a:xfrm>
              <a:off x="7161276" y="2828543"/>
              <a:ext cx="1772412" cy="1063752"/>
            </a:xfrm>
            <a:prstGeom prst="rect">
              <a:avLst/>
            </a:prstGeom>
            <a:grpFill/>
            <a:effectLst>
              <a:softEdge rad="1270000"/>
            </a:effectLst>
          </p:spPr>
          <p:txBody>
            <a:bodyPr wrap="square" lIns="0" tIns="0" rIns="0" bIns="0" rtlCol="0"/>
            <a:lstStyle/>
            <a:p>
              <a:endParaRPr/>
            </a:p>
          </p:txBody>
        </p:sp>
      </p:grpSp>
      <p:sp>
        <p:nvSpPr>
          <p:cNvPr id="44" name="object 40"/>
          <p:cNvSpPr txBox="1"/>
          <p:nvPr/>
        </p:nvSpPr>
        <p:spPr>
          <a:xfrm>
            <a:off x="8511540" y="3535806"/>
            <a:ext cx="1768412" cy="652102"/>
          </a:xfrm>
          <a:prstGeom prst="rect">
            <a:avLst/>
          </a:prstGeom>
          <a:solidFill>
            <a:schemeClr val="accent1"/>
          </a:solidFill>
        </p:spPr>
        <p:txBody>
          <a:bodyPr vert="horz" wrap="square" lIns="0" tIns="36195" rIns="0" bIns="0" rtlCol="0">
            <a:spAutoFit/>
          </a:bodyPr>
          <a:lstStyle/>
          <a:p>
            <a:pPr marL="332740" marR="5080" indent="-320040">
              <a:lnSpc>
                <a:spcPts val="1639"/>
              </a:lnSpc>
              <a:spcBef>
                <a:spcPts val="285"/>
              </a:spcBef>
            </a:pPr>
            <a:r>
              <a:rPr lang="en-GB" sz="1500" spc="-5" dirty="0" smtClean="0">
                <a:solidFill>
                  <a:srgbClr val="FFFFFF"/>
                </a:solidFill>
                <a:latin typeface="Abadi MT Condensed Light" charset="0"/>
                <a:ea typeface="Abadi MT Condensed Light" charset="0"/>
                <a:cs typeface="Abadi MT Condensed Light" charset="0"/>
              </a:rPr>
              <a:t>Iterate through table cells to extract data </a:t>
            </a:r>
            <a:r>
              <a:rPr lang="en-GB" sz="1500" spc="-5" smtClean="0">
                <a:solidFill>
                  <a:srgbClr val="FFFFFF"/>
                </a:solidFill>
                <a:latin typeface="Abadi MT Condensed Light" charset="0"/>
                <a:ea typeface="Abadi MT Condensed Light" charset="0"/>
                <a:cs typeface="Abadi MT Condensed Light" charset="0"/>
              </a:rPr>
              <a:t>to dictionary</a:t>
            </a:r>
            <a:endParaRPr sz="1500" dirty="0">
              <a:latin typeface="Abadi MT Condensed Light" charset="0"/>
              <a:ea typeface="Abadi MT Condensed Light" charset="0"/>
              <a:cs typeface="Abadi MT Condensed Light" charset="0"/>
            </a:endParaRPr>
          </a:p>
        </p:txBody>
      </p:sp>
      <p:grpSp>
        <p:nvGrpSpPr>
          <p:cNvPr id="45" name="object 41"/>
          <p:cNvGrpSpPr/>
          <p:nvPr/>
        </p:nvGrpSpPr>
        <p:grpSpPr>
          <a:xfrm>
            <a:off x="8511540" y="1950720"/>
            <a:ext cx="1840795" cy="1143000"/>
            <a:chOff x="7139940" y="1478280"/>
            <a:chExt cx="1851659" cy="1143000"/>
          </a:xfrm>
          <a:solidFill>
            <a:schemeClr val="accent1"/>
          </a:solidFill>
        </p:grpSpPr>
        <p:sp>
          <p:nvSpPr>
            <p:cNvPr id="48" name="object 44"/>
            <p:cNvSpPr/>
            <p:nvPr/>
          </p:nvSpPr>
          <p:spPr>
            <a:xfrm>
              <a:off x="7139940" y="1478280"/>
              <a:ext cx="1851659" cy="1143000"/>
            </a:xfrm>
            <a:prstGeom prst="rect">
              <a:avLst/>
            </a:prstGeom>
            <a:grpFill/>
          </p:spPr>
          <p:txBody>
            <a:bodyPr wrap="square" lIns="0" tIns="0" rIns="0" bIns="0" rtlCol="0"/>
            <a:lstStyle/>
            <a:p>
              <a:endParaRPr/>
            </a:p>
          </p:txBody>
        </p:sp>
        <p:sp>
          <p:nvSpPr>
            <p:cNvPr id="49" name="object 45"/>
            <p:cNvSpPr/>
            <p:nvPr/>
          </p:nvSpPr>
          <p:spPr>
            <a:xfrm>
              <a:off x="7226808" y="1615440"/>
              <a:ext cx="1717548" cy="903731"/>
            </a:xfrm>
            <a:prstGeom prst="rect">
              <a:avLst/>
            </a:prstGeom>
            <a:grpFill/>
          </p:spPr>
          <p:txBody>
            <a:bodyPr wrap="square" lIns="0" tIns="0" rIns="0" bIns="0" rtlCol="0"/>
            <a:lstStyle/>
            <a:p>
              <a:endParaRPr/>
            </a:p>
          </p:txBody>
        </p:sp>
        <p:sp>
          <p:nvSpPr>
            <p:cNvPr id="50" name="object 46"/>
            <p:cNvSpPr/>
            <p:nvPr/>
          </p:nvSpPr>
          <p:spPr>
            <a:xfrm>
              <a:off x="7161276" y="1499616"/>
              <a:ext cx="1772412" cy="1063752"/>
            </a:xfrm>
            <a:prstGeom prst="rect">
              <a:avLst/>
            </a:prstGeom>
            <a:grpFill/>
          </p:spPr>
          <p:txBody>
            <a:bodyPr wrap="square" lIns="0" tIns="0" rIns="0" bIns="0" rtlCol="0"/>
            <a:lstStyle/>
            <a:p>
              <a:endParaRPr/>
            </a:p>
          </p:txBody>
        </p:sp>
      </p:grpSp>
      <p:sp>
        <p:nvSpPr>
          <p:cNvPr id="51" name="object 47"/>
          <p:cNvSpPr txBox="1">
            <a:spLocks/>
          </p:cNvSpPr>
          <p:nvPr/>
        </p:nvSpPr>
        <p:spPr>
          <a:xfrm>
            <a:off x="8712867" y="2267393"/>
            <a:ext cx="1373505" cy="473078"/>
          </a:xfrm>
          <a:prstGeom prst="rect">
            <a:avLst/>
          </a:prstGeom>
          <a:solidFill>
            <a:schemeClr val="accent1"/>
          </a:solidFill>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smtClean="0">
                <a:solidFill>
                  <a:srgbClr val="FFFFFF"/>
                </a:solidFill>
                <a:latin typeface="Abadi MT Condensed Light" charset="0"/>
                <a:ea typeface="Abadi MT Condensed Light" charset="0"/>
                <a:cs typeface="Abadi MT Condensed Light" charset="0"/>
              </a:rPr>
              <a:t>Cast dictionary to </a:t>
            </a:r>
            <a:r>
              <a:rPr lang="en-US" sz="1500" spc="-5" dirty="0" err="1" smtClean="0">
                <a:solidFill>
                  <a:srgbClr val="FFFFFF"/>
                </a:solidFill>
                <a:latin typeface="Abadi MT Condensed Light" charset="0"/>
                <a:ea typeface="Abadi MT Condensed Light" charset="0"/>
                <a:cs typeface="Abadi MT Condensed Light" charset="0"/>
              </a:rPr>
              <a:t>DataFrame</a:t>
            </a:r>
            <a:endParaRPr lang="en-US" sz="1500" dirty="0">
              <a:latin typeface="Abadi MT Condensed Light" charset="0"/>
              <a:ea typeface="Abadi MT Condensed Light" charset="0"/>
              <a:cs typeface="Abadi MT Condensed Light" charset="0"/>
            </a:endParaRPr>
          </a:p>
        </p:txBody>
      </p:sp>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513</TotalTime>
  <Words>2518</Words>
  <Application>Microsoft Macintosh PowerPoint</Application>
  <PresentationFormat>Widescreen</PresentationFormat>
  <Paragraphs>281</Paragraphs>
  <Slides>47</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Abadi MT Condensed Extra Bold</vt:lpstr>
      <vt:lpstr>Abadi MT Condensed Light</vt:lpstr>
      <vt:lpstr>Calibri</vt:lpstr>
      <vt:lpstr>Calibri Light</vt:lpstr>
      <vt:lpstr>IBM Plex Mono SemiBold</vt:lpstr>
      <vt:lpstr>SF Pro</vt:lpstr>
      <vt:lpstr>Arial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253</cp:revision>
  <cp:lastPrinted>2021-11-25T15:47:38Z</cp:lastPrinted>
  <dcterms:created xsi:type="dcterms:W3CDTF">2021-04-29T18:58:34Z</dcterms:created>
  <dcterms:modified xsi:type="dcterms:W3CDTF">2021-11-25T16:01:55Z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